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12" r:id="rId3"/>
    <p:sldId id="284" r:id="rId4"/>
    <p:sldId id="285" r:id="rId5"/>
    <p:sldId id="287" r:id="rId6"/>
    <p:sldId id="289" r:id="rId7"/>
    <p:sldId id="295" r:id="rId8"/>
    <p:sldId id="299" r:id="rId9"/>
    <p:sldId id="297" r:id="rId10"/>
    <p:sldId id="298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C27-E2CB-45F1-AE80-1656261C1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92A08-E8A7-4FCB-9E6D-FEC765F09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92FC2-D0B0-4654-87DA-DF76B469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1F6FF-EB99-41D8-8478-3F7F10F0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9CDA-AAC3-4ADA-B3E4-8D01D296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AA9A-9B33-4B2B-9079-B7DF4418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C560F-6E86-414C-A8C7-D28D1881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CF31-5F94-4E8E-A6D0-726BCB11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7726E-A6B0-4C8F-BD20-35E4496D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15E49-D794-4227-A0EF-68680F76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9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9C993-769F-4475-BDF1-1D8DBB151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CEB49-F17A-401E-AD0E-C2C9C3732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16A65-8E10-46CB-B481-542DED3D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B211-DC76-4B75-AD45-588E0318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D63A9-240E-4483-9FF4-E62C61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3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CU Logo Mt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21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6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1F7C-F1FF-461F-B0B6-DC4E57CEF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3868" y="2606040"/>
            <a:ext cx="4487333" cy="1645920"/>
          </a:xfrm>
          <a:prstGeom prst="rect">
            <a:avLst/>
          </a:prstGeom>
        </p:spPr>
      </p:pic>
      <p:sp>
        <p:nvSpPr>
          <p:cNvPr id="2" name="Right Triangle 1"/>
          <p:cNvSpPr/>
          <p:nvPr userDrawn="1"/>
        </p:nvSpPr>
        <p:spPr>
          <a:xfrm>
            <a:off x="3" y="4990683"/>
            <a:ext cx="7359628" cy="1867319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2056229" y="3927233"/>
            <a:ext cx="10135771" cy="2930770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89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>
            <a:off x="1" y="5384268"/>
            <a:ext cx="6784259" cy="1499004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2589162" y="4458174"/>
            <a:ext cx="9602837" cy="2418032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C34A-A67C-4E8A-BDCD-A8DCFAA606D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04544" y="1695298"/>
            <a:ext cx="9582912" cy="1733702"/>
          </a:xfrm>
        </p:spPr>
        <p:txBody>
          <a:bodyPr/>
          <a:lstStyle>
            <a:lvl1pPr marL="0" indent="0" algn="ctr" defTabSz="493776" rtl="0" eaLnBrk="1" latinLnBrk="0" hangingPunct="1">
              <a:buNone/>
              <a:defRPr lang="en-US" sz="4752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  <a:lvl2pPr marL="0" indent="0" algn="ctr" defTabSz="493776" rtl="0" eaLnBrk="1" latinLnBrk="0" hangingPunct="1">
              <a:buNone/>
              <a:defRPr lang="en-US" sz="4752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987552" indent="0">
              <a:buNone/>
              <a:defRPr/>
            </a:lvl3pPr>
            <a:lvl4pPr marL="1481328" indent="0">
              <a:buNone/>
              <a:defRPr/>
            </a:lvl4pPr>
            <a:lvl5pPr marL="1975104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795" y="5536054"/>
            <a:ext cx="2357595" cy="8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1509" y="5949913"/>
            <a:ext cx="1659467" cy="609600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3822" y="2448662"/>
            <a:ext cx="11230177" cy="3247949"/>
          </a:xfrm>
        </p:spPr>
        <p:txBody>
          <a:bodyPr/>
          <a:lstStyle>
            <a:lvl1pPr marL="370332" indent="-370332">
              <a:buFont typeface="Arial" panose="020B0604020202020204" pitchFamily="34" charset="0"/>
              <a:buChar char="•"/>
              <a:defRPr lang="en-US" sz="216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faccatis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quame</a:t>
            </a:r>
            <a:r>
              <a:rPr lang="en-US" dirty="0"/>
              <a:t> </a:t>
            </a:r>
            <a:r>
              <a:rPr lang="en-US" dirty="0" err="1"/>
              <a:t>ventibus</a:t>
            </a:r>
            <a:r>
              <a:rPr lang="en-US" dirty="0"/>
              <a:t> a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tibust</a:t>
            </a:r>
            <a:r>
              <a:rPr lang="en-US" dirty="0"/>
              <a:t> hit </a:t>
            </a:r>
            <a:r>
              <a:rPr lang="en-US" dirty="0" err="1"/>
              <a:t>voluptae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verferspel</a:t>
            </a:r>
            <a:r>
              <a:rPr lang="en-US" dirty="0"/>
              <a:t> min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eriam</a:t>
            </a:r>
            <a:r>
              <a:rPr lang="en-US" dirty="0"/>
              <a:t>, </a:t>
            </a:r>
            <a:r>
              <a:rPr lang="en-US" dirty="0" err="1"/>
              <a:t>excerspitam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oditate</a:t>
            </a:r>
            <a:r>
              <a:rPr lang="en-US" dirty="0"/>
              <a:t> et, od </a:t>
            </a:r>
            <a:r>
              <a:rPr lang="en-US" dirty="0" err="1"/>
              <a:t>ulparum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simolut</a:t>
            </a:r>
            <a:r>
              <a:rPr lang="en-US" dirty="0"/>
              <a:t> rem qui </a:t>
            </a:r>
            <a:r>
              <a:rPr lang="en-US" dirty="0" err="1"/>
              <a:t>volorem</a:t>
            </a:r>
            <a:r>
              <a:rPr lang="en-US" dirty="0"/>
              <a:t> lam </a:t>
            </a:r>
            <a:r>
              <a:rPr lang="en-US" dirty="0" err="1"/>
              <a:t>voluptas</a:t>
            </a:r>
            <a:r>
              <a:rPr lang="en-US" dirty="0"/>
              <a:t> rem </a:t>
            </a:r>
            <a:r>
              <a:rPr lang="en-US" dirty="0" err="1"/>
              <a:t>faccatur</a:t>
            </a:r>
            <a:r>
              <a:rPr lang="en-US" dirty="0"/>
              <a:t>? </a:t>
            </a:r>
            <a:r>
              <a:rPr lang="en-US" dirty="0" err="1"/>
              <a:t>Unt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sit </a:t>
            </a:r>
            <a:r>
              <a:rPr lang="en-US" dirty="0" err="1"/>
              <a:t>quodi</a:t>
            </a:r>
            <a:r>
              <a:rPr lang="en-US" dirty="0"/>
              <a:t> omni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eaquam</a:t>
            </a:r>
            <a:r>
              <a:rPr lang="en-US" dirty="0"/>
              <a:t> lab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doluptium</a:t>
            </a:r>
            <a:r>
              <a:rPr lang="en-US" dirty="0"/>
              <a:t> </a:t>
            </a:r>
            <a:r>
              <a:rPr lang="en-US" dirty="0" err="1"/>
              <a:t>velliqu</a:t>
            </a:r>
            <a:r>
              <a:rPr lang="en-US" dirty="0"/>
              <a:t> </a:t>
            </a:r>
            <a:r>
              <a:rPr lang="en-US" dirty="0" err="1"/>
              <a:t>asimperro</a:t>
            </a:r>
            <a:r>
              <a:rPr lang="en-US" dirty="0"/>
              <a:t> mi, intis </a:t>
            </a:r>
            <a:r>
              <a:rPr lang="en-US" dirty="0" err="1"/>
              <a:t>autet</a:t>
            </a:r>
            <a:r>
              <a:rPr lang="en-US" dirty="0"/>
              <a:t>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quistectem</a:t>
            </a:r>
            <a:r>
              <a:rPr lang="en-US" dirty="0"/>
              <a:t>. Et </a:t>
            </a:r>
            <a:r>
              <a:rPr lang="en-US" dirty="0" err="1"/>
              <a:t>resciis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berchitet</a:t>
            </a:r>
            <a:r>
              <a:rPr lang="en-US" dirty="0"/>
              <a:t> </a:t>
            </a:r>
            <a:r>
              <a:rPr lang="en-US" dirty="0" err="1"/>
              <a:t>volorepudia</a:t>
            </a:r>
            <a:r>
              <a:rPr lang="en-US" dirty="0"/>
              <a:t> </a:t>
            </a:r>
            <a:r>
              <a:rPr lang="en-US" dirty="0" err="1"/>
              <a:t>nusande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venimendae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sim resto </a:t>
            </a:r>
            <a:r>
              <a:rPr lang="en-US" dirty="0" err="1"/>
              <a:t>eaquam</a:t>
            </a:r>
            <a:r>
              <a:rPr lang="en-US" dirty="0"/>
              <a:t> </a:t>
            </a:r>
            <a:r>
              <a:rPr lang="en-US" dirty="0" err="1"/>
              <a:t>enimin</a:t>
            </a:r>
            <a:r>
              <a:rPr lang="en-US" dirty="0"/>
              <a:t> et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et.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02692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4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" y="373075"/>
            <a:ext cx="11338560" cy="1283186"/>
          </a:xfrm>
        </p:spPr>
        <p:txBody>
          <a:bodyPr anchor="ctr" anchorCtr="0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lang="en-US" sz="3672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157081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126" y="2136815"/>
            <a:ext cx="11105129" cy="3515383"/>
          </a:xfrm>
        </p:spPr>
        <p:txBody>
          <a:bodyPr/>
          <a:lstStyle>
            <a:lvl1pPr marL="370332" indent="-370332">
              <a:buFont typeface="Arial" panose="020B0604020202020204" pitchFamily="34" charset="0"/>
              <a:buChar char="•"/>
              <a:defRPr lang="en-US" sz="216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faccatis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quame</a:t>
            </a:r>
            <a:r>
              <a:rPr lang="en-US" dirty="0"/>
              <a:t> </a:t>
            </a:r>
            <a:r>
              <a:rPr lang="en-US" dirty="0" err="1"/>
              <a:t>ventibus</a:t>
            </a:r>
            <a:r>
              <a:rPr lang="en-US" dirty="0"/>
              <a:t> a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tibust</a:t>
            </a:r>
            <a:r>
              <a:rPr lang="en-US" dirty="0"/>
              <a:t> hit </a:t>
            </a:r>
            <a:r>
              <a:rPr lang="en-US" dirty="0" err="1"/>
              <a:t>voluptae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verferspel</a:t>
            </a:r>
            <a:r>
              <a:rPr lang="en-US" dirty="0"/>
              <a:t> min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eriam</a:t>
            </a:r>
            <a:r>
              <a:rPr lang="en-US" dirty="0"/>
              <a:t>, </a:t>
            </a:r>
            <a:r>
              <a:rPr lang="en-US" dirty="0" err="1"/>
              <a:t>excerspitam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oditate</a:t>
            </a:r>
            <a:r>
              <a:rPr lang="en-US" dirty="0"/>
              <a:t> et, od </a:t>
            </a:r>
            <a:r>
              <a:rPr lang="en-US" dirty="0" err="1"/>
              <a:t>ulparum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simolut</a:t>
            </a:r>
            <a:r>
              <a:rPr lang="en-US" dirty="0"/>
              <a:t> rem qui </a:t>
            </a:r>
            <a:r>
              <a:rPr lang="en-US" dirty="0" err="1"/>
              <a:t>volorem</a:t>
            </a:r>
            <a:r>
              <a:rPr lang="en-US" dirty="0"/>
              <a:t> lam </a:t>
            </a:r>
            <a:r>
              <a:rPr lang="en-US" dirty="0" err="1"/>
              <a:t>voluptas</a:t>
            </a:r>
            <a:r>
              <a:rPr lang="en-US" dirty="0"/>
              <a:t> rem </a:t>
            </a:r>
            <a:r>
              <a:rPr lang="en-US" dirty="0" err="1"/>
              <a:t>faccatur</a:t>
            </a:r>
            <a:r>
              <a:rPr lang="en-US" dirty="0"/>
              <a:t>? </a:t>
            </a:r>
            <a:r>
              <a:rPr lang="en-US" dirty="0" err="1"/>
              <a:t>Unt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sit </a:t>
            </a:r>
            <a:r>
              <a:rPr lang="en-US" dirty="0" err="1"/>
              <a:t>quodi</a:t>
            </a:r>
            <a:r>
              <a:rPr lang="en-US" dirty="0"/>
              <a:t> omni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eaquam</a:t>
            </a:r>
            <a:r>
              <a:rPr lang="en-US" dirty="0"/>
              <a:t> lab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doluptium</a:t>
            </a:r>
            <a:r>
              <a:rPr lang="en-US" dirty="0"/>
              <a:t> </a:t>
            </a:r>
            <a:r>
              <a:rPr lang="en-US" dirty="0" err="1"/>
              <a:t>velliqu</a:t>
            </a:r>
            <a:r>
              <a:rPr lang="en-US" dirty="0"/>
              <a:t> </a:t>
            </a:r>
            <a:r>
              <a:rPr lang="en-US" dirty="0" err="1"/>
              <a:t>asimperro</a:t>
            </a:r>
            <a:r>
              <a:rPr lang="en-US" dirty="0"/>
              <a:t> mi, intis </a:t>
            </a:r>
            <a:r>
              <a:rPr lang="en-US" dirty="0" err="1"/>
              <a:t>autet</a:t>
            </a:r>
            <a:r>
              <a:rPr lang="en-US" dirty="0"/>
              <a:t>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quistectem</a:t>
            </a:r>
            <a:r>
              <a:rPr lang="en-US" dirty="0"/>
              <a:t>. Et </a:t>
            </a:r>
            <a:r>
              <a:rPr lang="en-US" dirty="0" err="1"/>
              <a:t>resciis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berchitet</a:t>
            </a:r>
            <a:r>
              <a:rPr lang="en-US" dirty="0"/>
              <a:t> </a:t>
            </a:r>
            <a:r>
              <a:rPr lang="en-US" dirty="0" err="1"/>
              <a:t>volorepudia</a:t>
            </a:r>
            <a:r>
              <a:rPr lang="en-US" dirty="0"/>
              <a:t> </a:t>
            </a:r>
            <a:r>
              <a:rPr lang="en-US" dirty="0" err="1"/>
              <a:t>nusande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venimendae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sim resto </a:t>
            </a:r>
            <a:r>
              <a:rPr lang="en-US" dirty="0" err="1"/>
              <a:t>eaquam</a:t>
            </a:r>
            <a:r>
              <a:rPr lang="en-US" dirty="0"/>
              <a:t> </a:t>
            </a:r>
            <a:r>
              <a:rPr lang="en-US" dirty="0" err="1"/>
              <a:t>enimin</a:t>
            </a:r>
            <a:r>
              <a:rPr lang="en-US" dirty="0"/>
              <a:t> et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et.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" y="611599"/>
            <a:ext cx="11338560" cy="1265503"/>
          </a:xfrm>
        </p:spPr>
        <p:txBody>
          <a:bodyPr anchor="ctr" anchorCtr="0"/>
          <a:lstStyle>
            <a:lvl1pPr marL="0" marR="0" indent="0" algn="l" defTabSz="493776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72" kern="1200" cap="all" dirty="0">
                <a:solidFill>
                  <a:srgbClr val="623393"/>
                </a:solidFill>
                <a:latin typeface="FreightSans Pro Semibold" panose="02000603040000020004" pitchFamily="50" charset="0"/>
                <a:ea typeface="+mn-ea"/>
                <a:cs typeface="FreightSans Pro Semibold" panose="02000603040000020004" pitchFamily="50" charset="0"/>
              </a:defRPr>
            </a:lvl1pPr>
          </a:lstStyle>
          <a:p>
            <a:pPr marL="0" marR="0" lvl="0" indent="0" algn="l" defTabSz="493776" rtl="0" eaLnBrk="1" fontAlgn="auto" latinLnBrk="0" hangingPunct="1">
              <a:lnSpc>
                <a:spcPts val="3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2" b="0" i="0" u="none" strike="noStrike" kern="1200" cap="all" spc="0" normalizeH="0" baseline="0" noProof="0" dirty="0">
                <a:ln>
                  <a:noFill/>
                </a:ln>
                <a:solidFill>
                  <a:srgbClr val="623393"/>
                </a:solidFill>
                <a:effectLst/>
                <a:uLnTx/>
                <a:uFillTx/>
                <a:latin typeface="FreightSans Pro Semibold"/>
                <a:ea typeface="+mn-ea"/>
                <a:cs typeface="FreightSans Pro Semibold"/>
              </a:rPr>
              <a:t>This is a spot for a title that is long enough for two lines</a:t>
            </a:r>
          </a:p>
        </p:txBody>
      </p:sp>
      <p:sp>
        <p:nvSpPr>
          <p:cNvPr id="6" name="Rectangle 1"/>
          <p:cNvSpPr/>
          <p:nvPr userDrawn="1"/>
        </p:nvSpPr>
        <p:spPr>
          <a:xfrm>
            <a:off x="9661962" y="5698670"/>
            <a:ext cx="2530039" cy="1159330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7357" y="5991463"/>
            <a:ext cx="1600539" cy="5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89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4115086"/>
            <a:ext cx="12192000" cy="560996"/>
          </a:xfrm>
          <a:prstGeom prst="rect">
            <a:avLst/>
          </a:prstGeom>
          <a:solidFill>
            <a:srgbClr val="BAA06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4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676713"/>
            <a:ext cx="12192000" cy="2194560"/>
          </a:xfrm>
          <a:prstGeom prst="rect">
            <a:avLst/>
          </a:prstGeom>
          <a:solidFill>
            <a:srgbClr val="4F1E8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4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4078" y="4800603"/>
            <a:ext cx="2571140" cy="33875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  <a:defRPr sz="192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93776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48522" y="5256858"/>
            <a:ext cx="2571140" cy="148364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44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293945" y="4800603"/>
            <a:ext cx="2571140" cy="33875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  <a:defRPr sz="192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93776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88390" y="5256858"/>
            <a:ext cx="2571140" cy="148364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44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226391" y="4800603"/>
            <a:ext cx="2571140" cy="33875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  <a:defRPr sz="192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93776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220837" y="5256858"/>
            <a:ext cx="2571140" cy="148364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44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9158838" y="4800603"/>
            <a:ext cx="2571140" cy="33875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  <a:defRPr sz="192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93776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9153283" y="5256858"/>
            <a:ext cx="2571140" cy="148364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44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53568" y="4148360"/>
            <a:ext cx="11421451" cy="49444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120"/>
              </a:lnSpc>
              <a:spcBef>
                <a:spcPts val="0"/>
              </a:spcBef>
              <a:buNone/>
              <a:defRPr sz="312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6509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A019-046C-4458-9510-2CF0B5E1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780BF-900D-4E6C-A456-7A845C2E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D31E-4D36-4C40-AE32-DDCAF52F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A7E64-735F-412E-BC50-4D2DC4B3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88901-EF33-40AB-8A8F-30DF4C94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A1C9-7307-41F5-BA39-C4D154EE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6877C-F753-4840-9ACF-D99809434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B4F7B-80F9-43C2-9074-4BF98970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153-ACEC-466F-A7ED-C48AC5ED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27815-1E42-4C84-ADC4-44B65020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7992-8B02-451B-B607-E69818F7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66B35-4022-4E12-B8FD-5B2457E65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83F85-45C7-4F98-81DF-ECD03E466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0271F-8241-4E34-9EAD-46C1BBED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68943-1518-45C9-A47F-DCC1D644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784D0-ACB0-4E57-A583-09F213DD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05E6-D763-4DD5-8B2D-AE17AD41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7C5B8-A3CA-4AA6-B390-E95E32F9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1526D-57FA-4690-921E-9B7626E5C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8875A-02BB-482D-87CA-88F7811EB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9B837-2646-4435-AFAE-28881B9FF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E7ABB-5910-4A13-BDCE-42DD3920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2E4E5-5710-4247-9980-49B7DA0B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3C0F2-649E-4924-BB5F-0AB05BC5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51E9-73B3-4871-BA1D-D422A6DA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BA1D5-3745-4C0B-A860-81CABF01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E49BD-5024-49F0-A5D8-4049B4AC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51990-4AB7-4942-A72E-F1E85E23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36C65D-07E6-436E-AEF6-6FDDCF8C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BD840-5E99-44EB-85B5-85648C22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9383F-FD5C-4730-A85A-9F6F78B1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1B55-A1DB-4D30-9367-0DFC6960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668C2-17E1-4761-9019-69062318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9D2FD-C63E-4197-99EE-06CDD786F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528A7-E802-4E23-9583-EE2BCB6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6C3D3-E8BE-4F0E-9CD0-79205249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465B1-402C-4849-B070-389DCEA0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9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9D8B-25FF-450C-A47C-0ED44292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D8C1A8-F75D-4C5B-B6A7-4AA48E8A8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D9BB4-4F57-424D-AEBC-081EC24E8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96A3F-9A62-4F7B-8456-7887E299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17846-CB88-4613-A7CD-D9A880F3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D41CE-097C-4C67-9496-8CCE4411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6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C09FC-C244-4711-AF46-2A6F9DCD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7B0BE-74CC-4F3A-9E6B-6DA1E315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104C8-A723-4681-8B06-F25049A75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5C532-9A4B-4AD1-878C-AFC10EBADB6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FBCF8-93D5-4C0B-B994-2634AC262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A5598-7863-43EA-86CD-6E874AD4A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69A5-F73C-474A-A551-EE55C28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4627660"/>
            <a:ext cx="3244132" cy="566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lnSpc>
                <a:spcPts val="4080"/>
              </a:lnSpc>
            </a:pPr>
            <a:r>
              <a:rPr lang="en-US" sz="2400" cap="all" dirty="0">
                <a:solidFill>
                  <a:schemeClr val="bg1"/>
                </a:solidFill>
                <a:latin typeface="FreightSans Pro Semibold"/>
                <a:cs typeface="FreightSans Pro Semibold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54721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120" dirty="0"/>
              <a:t>Annual Enrollment for the new calendar year plan year is scheduled for October 9, 2023, thru October 27, 2023</a:t>
            </a:r>
          </a:p>
          <a:p>
            <a:r>
              <a:rPr lang="en-US" sz="3120" dirty="0"/>
              <a:t>New plan year will be from…</a:t>
            </a:r>
          </a:p>
          <a:p>
            <a:pPr marL="0" indent="0">
              <a:buNone/>
            </a:pPr>
            <a:r>
              <a:rPr lang="en-US" sz="3120" dirty="0"/>
              <a:t>    January 1, 2024, to December 31, 2024</a:t>
            </a:r>
          </a:p>
          <a:p>
            <a:r>
              <a:rPr lang="en-US" sz="3120" dirty="0"/>
              <a:t>Plan design changes and premiums for </a:t>
            </a:r>
            <a:r>
              <a:rPr lang="en-US" sz="3600" dirty="0"/>
              <a:t>2024</a:t>
            </a:r>
            <a:r>
              <a:rPr lang="en-US" sz="3120" dirty="0"/>
              <a:t> are still pending…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Annual Enrollment</a:t>
            </a:r>
          </a:p>
        </p:txBody>
      </p:sp>
    </p:spTree>
    <p:extLst>
      <p:ext uri="{BB962C8B-B14F-4D97-AF65-F5344CB8AC3E}">
        <p14:creationId xmlns:p14="http://schemas.microsoft.com/office/powerpoint/2010/main" val="62248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180186" y="5256858"/>
            <a:ext cx="9773107" cy="1019584"/>
          </a:xfrm>
        </p:spPr>
        <p:txBody>
          <a:bodyPr/>
          <a:lstStyle/>
          <a:p>
            <a:pPr algn="ctr"/>
            <a:r>
              <a:rPr lang="en-US" sz="4440" dirty="0"/>
              <a:t>Welcome to Western Carolina University!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519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48512" y="1695298"/>
            <a:ext cx="10109606" cy="2766974"/>
          </a:xfrm>
        </p:spPr>
        <p:txBody>
          <a:bodyPr>
            <a:normAutofit/>
          </a:bodyPr>
          <a:lstStyle/>
          <a:p>
            <a:r>
              <a:rPr lang="en-US" sz="8640" dirty="0"/>
              <a:t>New Faculty </a:t>
            </a:r>
            <a:r>
              <a:rPr lang="en-US" sz="7200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201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45040" y="2448663"/>
            <a:ext cx="10107160" cy="3479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360" dirty="0"/>
              <a:t>Teachers’ and State Employees’ Retirement System (TSERS)</a:t>
            </a:r>
          </a:p>
          <a:p>
            <a:r>
              <a:rPr lang="en-US" sz="3360" dirty="0"/>
              <a:t>Optional Retirement Program </a:t>
            </a:r>
          </a:p>
          <a:p>
            <a:pPr marL="0" indent="0">
              <a:buNone/>
            </a:pPr>
            <a:r>
              <a:rPr lang="en-US" sz="3360" dirty="0"/>
              <a:t>    (ORP)</a:t>
            </a:r>
          </a:p>
          <a:p>
            <a:pPr marL="0" indent="0" algn="ctr">
              <a:buNone/>
            </a:pPr>
            <a:r>
              <a:rPr lang="en-US" sz="3360" dirty="0"/>
              <a:t>MANDATORY ENROLLMENT in TSERS or ORP</a:t>
            </a:r>
          </a:p>
          <a:p>
            <a:pPr marL="0" indent="0" algn="ctr">
              <a:buNone/>
            </a:pPr>
            <a:endParaRPr lang="en-US" sz="336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Retirement system options</a:t>
            </a:r>
          </a:p>
        </p:txBody>
      </p:sp>
    </p:spTree>
    <p:extLst>
      <p:ext uri="{BB962C8B-B14F-4D97-AF65-F5344CB8AC3E}">
        <p14:creationId xmlns:p14="http://schemas.microsoft.com/office/powerpoint/2010/main" val="153478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53414" y="2136814"/>
            <a:ext cx="9994616" cy="4109587"/>
          </a:xfrm>
        </p:spPr>
        <p:txBody>
          <a:bodyPr>
            <a:normAutofit/>
          </a:bodyPr>
          <a:lstStyle/>
          <a:p>
            <a:r>
              <a:rPr lang="en-US" sz="3000" dirty="0"/>
              <a:t>Traditional defined benefit plan</a:t>
            </a:r>
          </a:p>
          <a:p>
            <a:r>
              <a:rPr lang="en-US" sz="3000" dirty="0"/>
              <a:t>Steady monthly income for life</a:t>
            </a:r>
          </a:p>
          <a:p>
            <a:r>
              <a:rPr lang="en-US" sz="3000" dirty="0"/>
              <a:t>Monthly benefit determined by a formula </a:t>
            </a:r>
          </a:p>
          <a:p>
            <a:r>
              <a:rPr lang="en-US" sz="3000" dirty="0"/>
              <a:t>Stable and secure retirement income</a:t>
            </a:r>
          </a:p>
          <a:p>
            <a:r>
              <a:rPr lang="en-US" sz="3000" dirty="0"/>
              <a:t>Professional asset management by the NC Treasurer’s Office</a:t>
            </a:r>
          </a:p>
          <a:p>
            <a:r>
              <a:rPr lang="en-US" sz="3000" dirty="0"/>
              <a:t>Accumulate retirement income without individual risk</a:t>
            </a:r>
          </a:p>
          <a:p>
            <a:r>
              <a:rPr lang="en-US" sz="3000" dirty="0"/>
              <a:t>Vesting period-5 Years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TSERS Plan highlights</a:t>
            </a:r>
          </a:p>
        </p:txBody>
      </p:sp>
    </p:spTree>
    <p:extLst>
      <p:ext uri="{BB962C8B-B14F-4D97-AF65-F5344CB8AC3E}">
        <p14:creationId xmlns:p14="http://schemas.microsoft.com/office/powerpoint/2010/main" val="184613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126" y="1535185"/>
            <a:ext cx="11105129" cy="4622334"/>
          </a:xfrm>
        </p:spPr>
        <p:txBody>
          <a:bodyPr>
            <a:normAutofit/>
          </a:bodyPr>
          <a:lstStyle/>
          <a:p>
            <a:r>
              <a:rPr lang="en-US" sz="3120" dirty="0"/>
              <a:t>Defined contribution plan</a:t>
            </a:r>
          </a:p>
          <a:p>
            <a:r>
              <a:rPr lang="en-US" sz="3120" dirty="0"/>
              <a:t>Greater control over investments</a:t>
            </a:r>
          </a:p>
          <a:p>
            <a:r>
              <a:rPr lang="en-US" sz="3120" dirty="0"/>
              <a:t>Greater choice of distribution options</a:t>
            </a:r>
          </a:p>
          <a:p>
            <a:r>
              <a:rPr lang="en-US" sz="3120" dirty="0"/>
              <a:t>Portability outside of North Carolina</a:t>
            </a:r>
          </a:p>
          <a:p>
            <a:r>
              <a:rPr lang="en-US" sz="3120" dirty="0"/>
              <a:t>2 Vendors to choose from: TIAA or FIDELITY</a:t>
            </a:r>
          </a:p>
          <a:p>
            <a:r>
              <a:rPr lang="en-US" sz="3120" dirty="0"/>
              <a:t>100% Vested in Employee Contributions Day 1</a:t>
            </a:r>
          </a:p>
          <a:p>
            <a:r>
              <a:rPr lang="en-US" sz="3120" dirty="0"/>
              <a:t>100% Vested in Employer Contributions-5 Years</a:t>
            </a:r>
          </a:p>
          <a:p>
            <a:pPr marL="0" indent="0" algn="ctr">
              <a:buNone/>
            </a:pPr>
            <a:endParaRPr lang="en-US" sz="312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ORP Highlights</a:t>
            </a:r>
          </a:p>
        </p:txBody>
      </p:sp>
    </p:spTree>
    <p:extLst>
      <p:ext uri="{BB962C8B-B14F-4D97-AF65-F5344CB8AC3E}">
        <p14:creationId xmlns:p14="http://schemas.microsoft.com/office/powerpoint/2010/main" val="67456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06" y="1054790"/>
            <a:ext cx="7964225" cy="44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7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83822" y="2448662"/>
            <a:ext cx="11230177" cy="3574633"/>
          </a:xfrm>
        </p:spPr>
        <p:txBody>
          <a:bodyPr>
            <a:normAutofit/>
          </a:bodyPr>
          <a:lstStyle/>
          <a:p>
            <a:r>
              <a:rPr lang="en-US" sz="3120" dirty="0"/>
              <a:t>Health Insurance: 80/20 &amp; 70/30 PPO plans</a:t>
            </a:r>
          </a:p>
          <a:p>
            <a:pPr lvl="1"/>
            <a:r>
              <a:rPr lang="en-US" sz="3360" dirty="0"/>
              <a:t>Employer premium: $674.54/month</a:t>
            </a:r>
          </a:p>
          <a:p>
            <a:r>
              <a:rPr lang="en-US" sz="3120" dirty="0"/>
              <a:t>Supplemental Benefits: Life Insurance, Vision, Dental, Accident, AD&amp;D, Cancer, Critical Illness, Flexible Spending Accounts, Tricare Supplemental Plan</a:t>
            </a:r>
          </a:p>
          <a:p>
            <a:r>
              <a:rPr lang="en-US" sz="3120" dirty="0"/>
              <a:t>Supplemental Disability: The Standard and Lincoln</a:t>
            </a:r>
          </a:p>
          <a:p>
            <a:pPr lvl="1"/>
            <a:endParaRPr lang="en-US" sz="3360" dirty="0"/>
          </a:p>
          <a:p>
            <a:endParaRPr lang="en-US" sz="3360" dirty="0"/>
          </a:p>
          <a:p>
            <a:endParaRPr lang="en-US" sz="312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State Health Plan &amp; Other Benefit Plans</a:t>
            </a:r>
          </a:p>
        </p:txBody>
      </p:sp>
    </p:spTree>
    <p:extLst>
      <p:ext uri="{BB962C8B-B14F-4D97-AF65-F5344CB8AC3E}">
        <p14:creationId xmlns:p14="http://schemas.microsoft.com/office/powerpoint/2010/main" val="224823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83689" y="739471"/>
            <a:ext cx="9379424" cy="4952111"/>
          </a:xfrm>
        </p:spPr>
        <p:txBody>
          <a:bodyPr>
            <a:normAutofit/>
          </a:bodyPr>
          <a:lstStyle/>
          <a:p>
            <a:pPr marL="548640" indent="-548640" algn="l">
              <a:buFont typeface="Arial" panose="020B0604020202020204" pitchFamily="34" charset="0"/>
              <a:buChar char="•"/>
            </a:pPr>
            <a:r>
              <a:rPr lang="en-US" sz="3120" dirty="0">
                <a:solidFill>
                  <a:schemeClr val="tx1"/>
                </a:solidFill>
              </a:rPr>
              <a:t>Enrollment must be completed online</a:t>
            </a:r>
          </a:p>
          <a:p>
            <a:pPr marL="548640" indent="-548640" algn="l">
              <a:buFont typeface="Arial" panose="020B0604020202020204" pitchFamily="34" charset="0"/>
              <a:buChar char="•"/>
            </a:pPr>
            <a:r>
              <a:rPr lang="en-US" sz="3120" dirty="0">
                <a:solidFill>
                  <a:schemeClr val="tx1"/>
                </a:solidFill>
              </a:rPr>
              <a:t>Log in to </a:t>
            </a:r>
            <a:r>
              <a:rPr lang="en-US" sz="3120" dirty="0" err="1">
                <a:solidFill>
                  <a:schemeClr val="tx1"/>
                </a:solidFill>
              </a:rPr>
              <a:t>myWCU</a:t>
            </a:r>
            <a:endParaRPr lang="en-US" sz="3120" dirty="0">
              <a:solidFill>
                <a:schemeClr val="tx1"/>
              </a:solidFill>
            </a:endParaRPr>
          </a:p>
          <a:p>
            <a:pPr marL="548640" indent="-548640" algn="l">
              <a:buFont typeface="Arial" panose="020B0604020202020204" pitchFamily="34" charset="0"/>
              <a:buChar char="•"/>
            </a:pPr>
            <a:r>
              <a:rPr lang="en-US" sz="3120" dirty="0">
                <a:solidFill>
                  <a:schemeClr val="tx1"/>
                </a:solidFill>
              </a:rPr>
              <a:t>Select Human Resources/Human Resources Home</a:t>
            </a:r>
          </a:p>
          <a:p>
            <a:pPr marL="548640" indent="-548640" algn="l">
              <a:buFont typeface="Arial" panose="020B0604020202020204" pitchFamily="34" charset="0"/>
              <a:buChar char="•"/>
            </a:pPr>
            <a:r>
              <a:rPr lang="en-US" sz="3120" dirty="0">
                <a:solidFill>
                  <a:schemeClr val="tx1"/>
                </a:solidFill>
              </a:rPr>
              <a:t>Click on the Access Benefits tab </a:t>
            </a:r>
          </a:p>
          <a:p>
            <a:pPr marL="548640" indent="-548640" algn="l">
              <a:buFont typeface="Arial" panose="020B0604020202020204" pitchFamily="34" charset="0"/>
              <a:buChar char="•"/>
            </a:pPr>
            <a:r>
              <a:rPr lang="en-US" sz="3120" dirty="0">
                <a:solidFill>
                  <a:schemeClr val="tx1"/>
                </a:solidFill>
              </a:rPr>
              <a:t>Telephone enrollment: 855.859.0966</a:t>
            </a:r>
          </a:p>
          <a:p>
            <a:pPr marL="548640" indent="-548640" algn="l">
              <a:buFont typeface="Arial" panose="020B0604020202020204" pitchFamily="34" charset="0"/>
              <a:buChar char="•"/>
            </a:pPr>
            <a:r>
              <a:rPr lang="en-US" sz="3120" dirty="0">
                <a:solidFill>
                  <a:schemeClr val="tx1"/>
                </a:solidFill>
              </a:rPr>
              <a:t>Your employment information is automatically uploaded in the enrollment system</a:t>
            </a:r>
          </a:p>
          <a:p>
            <a:pPr marL="548640" indent="-548640" algn="l">
              <a:buFont typeface="Arial" panose="020B0604020202020204" pitchFamily="34" charset="0"/>
              <a:buChar char="•"/>
            </a:pPr>
            <a:r>
              <a:rPr lang="en-US" sz="3120" dirty="0">
                <a:solidFill>
                  <a:schemeClr val="tx1"/>
                </a:solidFill>
              </a:rPr>
              <a:t>The upload occurs each Monday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0BAAC-1B80-BDC2-D989-6D4E9C3B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38" y="2390862"/>
            <a:ext cx="743172" cy="6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3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83690" y="1514725"/>
            <a:ext cx="8624621" cy="3244130"/>
          </a:xfrm>
        </p:spPr>
        <p:txBody>
          <a:bodyPr>
            <a:normAutofit lnSpcReduction="10000"/>
          </a:bodyPr>
          <a:lstStyle/>
          <a:p>
            <a:r>
              <a:rPr lang="en-US" sz="3120" dirty="0"/>
              <a:t>Dependent verification documentation is required for all dependents.  You can upload these documents in eBenefits, the Plan’s enrollment system</a:t>
            </a:r>
          </a:p>
          <a:p>
            <a:endParaRPr lang="en-US" sz="3120" dirty="0"/>
          </a:p>
          <a:p>
            <a:r>
              <a:rPr lang="en-US" sz="3120" dirty="0"/>
              <a:t>Dependent coverage </a:t>
            </a:r>
            <a:r>
              <a:rPr lang="en-US" sz="3120" u="sng" dirty="0"/>
              <a:t>will not</a:t>
            </a:r>
            <a:r>
              <a:rPr lang="en-US" sz="3120" dirty="0"/>
              <a:t> be approved without </a:t>
            </a:r>
          </a:p>
          <a:p>
            <a:r>
              <a:rPr lang="en-US" sz="3120" dirty="0"/>
              <a:t>documented proof of dependents</a:t>
            </a:r>
          </a:p>
        </p:txBody>
      </p:sp>
    </p:spTree>
    <p:extLst>
      <p:ext uri="{BB962C8B-B14F-4D97-AF65-F5344CB8AC3E}">
        <p14:creationId xmlns:p14="http://schemas.microsoft.com/office/powerpoint/2010/main" val="174328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305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FreightSans Pro Medium</vt:lpstr>
      <vt:lpstr>FreightSans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Brown</dc:creator>
  <cp:lastModifiedBy>Matt Brown</cp:lastModifiedBy>
  <cp:revision>10</cp:revision>
  <dcterms:created xsi:type="dcterms:W3CDTF">2022-08-09T11:32:44Z</dcterms:created>
  <dcterms:modified xsi:type="dcterms:W3CDTF">2023-08-03T13:45:51Z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321b5f-a4ea-42e4-9273-2f91b9a1a708_Enabled">
    <vt:lpwstr>true</vt:lpwstr>
  </property>
  <property fmtid="{D5CDD505-2E9C-101B-9397-08002B2CF9AE}" pid="3" name="MSIP_Label_8d321b5f-a4ea-42e4-9273-2f91b9a1a708_SetDate">
    <vt:lpwstr>2023-08-01T15:31:56Z</vt:lpwstr>
  </property>
  <property fmtid="{D5CDD505-2E9C-101B-9397-08002B2CF9AE}" pid="4" name="MSIP_Label_8d321b5f-a4ea-42e4-9273-2f91b9a1a708_Method">
    <vt:lpwstr>Standard</vt:lpwstr>
  </property>
  <property fmtid="{D5CDD505-2E9C-101B-9397-08002B2CF9AE}" pid="5" name="MSIP_Label_8d321b5f-a4ea-42e4-9273-2f91b9a1a708_Name">
    <vt:lpwstr>Low Confidentiality - Green</vt:lpwstr>
  </property>
  <property fmtid="{D5CDD505-2E9C-101B-9397-08002B2CF9AE}" pid="6" name="MSIP_Label_8d321b5f-a4ea-42e4-9273-2f91b9a1a708_SiteId">
    <vt:lpwstr>c5b35b5a-16d5-4414-8ee1-7bde70543f1b</vt:lpwstr>
  </property>
  <property fmtid="{D5CDD505-2E9C-101B-9397-08002B2CF9AE}" pid="7" name="MSIP_Label_8d321b5f-a4ea-42e4-9273-2f91b9a1a708_ActionId">
    <vt:lpwstr>0aafba72-9b6e-4ebb-92ab-b75e33cded15</vt:lpwstr>
  </property>
  <property fmtid="{D5CDD505-2E9C-101B-9397-08002B2CF9AE}" pid="8" name="MSIP_Label_8d321b5f-a4ea-42e4-9273-2f91b9a1a708_ContentBits">
    <vt:lpwstr>0</vt:lpwstr>
  </property>
</Properties>
</file>