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9"/>
  </p:notesMasterIdLst>
  <p:sldIdLst>
    <p:sldId id="257" r:id="rId2"/>
    <p:sldId id="268" r:id="rId3"/>
    <p:sldId id="289" r:id="rId4"/>
    <p:sldId id="282" r:id="rId5"/>
    <p:sldId id="269" r:id="rId6"/>
    <p:sldId id="290" r:id="rId7"/>
    <p:sldId id="292" r:id="rId8"/>
    <p:sldId id="291" r:id="rId9"/>
    <p:sldId id="293" r:id="rId10"/>
    <p:sldId id="294" r:id="rId11"/>
    <p:sldId id="295" r:id="rId12"/>
    <p:sldId id="296" r:id="rId13"/>
    <p:sldId id="297" r:id="rId14"/>
    <p:sldId id="283" r:id="rId15"/>
    <p:sldId id="288" r:id="rId16"/>
    <p:sldId id="266" r:id="rId17"/>
    <p:sldId id="279" r:id="rId18"/>
  </p:sldIdLst>
  <p:sldSz cx="9144000" cy="5143500" type="screen16x9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6">
          <p15:clr>
            <a:srgbClr val="A4A3A4"/>
          </p15:clr>
        </p15:guide>
        <p15:guide id="2" pos="32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7B6"/>
    <a:srgbClr val="4F1E80"/>
    <a:srgbClr val="541E8A"/>
    <a:srgbClr val="551F8B"/>
    <a:srgbClr val="531D8D"/>
    <a:srgbClr val="501D85"/>
    <a:srgbClr val="531F88"/>
    <a:srgbClr val="5E2399"/>
    <a:srgbClr val="511E84"/>
    <a:srgbClr val="5A2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07" autoAdjust="0"/>
    <p:restoredTop sz="94410" autoAdjust="0"/>
  </p:normalViewPr>
  <p:slideViewPr>
    <p:cSldViewPr snapToGrid="0">
      <p:cViewPr varScale="1">
        <p:scale>
          <a:sx n="135" d="100"/>
          <a:sy n="135" d="100"/>
        </p:scale>
        <p:origin x="184" y="248"/>
      </p:cViewPr>
      <p:guideLst>
        <p:guide orient="horz" pos="1616"/>
        <p:guide pos="32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63993-89CB-7745-915D-7E0FED36898F}" type="datetimeFigureOut">
              <a:rPr lang="en-US" smtClean="0"/>
              <a:t>4/20/21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CF954-78B6-D648-A93C-8D94A6C3B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6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CF954-78B6-D648-A93C-8D94A6C3B2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1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Graduate School wants you to be successful in this endeavor. IT means keeping up and staying in contact. </a:t>
            </a:r>
            <a:r>
              <a:rPr lang="en-US" dirty="0" err="1"/>
              <a:t>nThis</a:t>
            </a:r>
            <a:r>
              <a:rPr lang="en-US" dirty="0"/>
              <a:t> presentation is for students who are “on time” with their cohorts—any variations should be worked out with Jess </a:t>
            </a:r>
            <a:r>
              <a:rPr lang="en-US" dirty="0" err="1"/>
              <a:t>Weiler</a:t>
            </a:r>
            <a:r>
              <a:rPr lang="en-US" dirty="0"/>
              <a:t> and Committee chair.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CF954-78B6-D648-A93C-8D94A6C3B2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54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CF954-78B6-D648-A93C-8D94A6C3B2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71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CF954-78B6-D648-A93C-8D94A6C3B2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91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CF954-78B6-D648-A93C-8D94A6C3B2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CF954-78B6-D648-A93C-8D94A6C3B2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03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CF954-78B6-D648-A93C-8D94A6C3B2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8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0CF954-78B6-D648-A93C-8D94A6C3B2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1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U Logo So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A27A91F-189A-46E9-9943-A7BBC067091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4F1E8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92A844-53FE-45F3-A2FA-C1C52A523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0" y="1972598"/>
            <a:ext cx="3429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5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52019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0" y="1868119"/>
            <a:ext cx="0" cy="2731770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278900"/>
            <a:ext cx="8503920" cy="962390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1" y="1868120"/>
            <a:ext cx="3890915" cy="2600554"/>
          </a:xfrm>
        </p:spPr>
        <p:txBody>
          <a:bodyPr numCol="2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888671" y="1868120"/>
            <a:ext cx="3861936" cy="2600554"/>
          </a:xfrm>
        </p:spPr>
        <p:txBody>
          <a:bodyPr numCol="2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B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10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Bulle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52019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279806"/>
            <a:ext cx="8503920" cy="962390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3052795" y="1869271"/>
            <a:ext cx="13190" cy="2730618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088112" y="1869271"/>
            <a:ext cx="4395" cy="2730618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1" y="1868119"/>
            <a:ext cx="2351942" cy="2731770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01077" y="1868119"/>
            <a:ext cx="2351942" cy="2731770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B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27596" y="1868119"/>
            <a:ext cx="2351942" cy="2731770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C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739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Bulle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36132" y="4413271"/>
            <a:ext cx="1244600" cy="508000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2865" y="1836497"/>
            <a:ext cx="8422633" cy="2435962"/>
          </a:xfrm>
        </p:spPr>
        <p:txBody>
          <a:bodyPr/>
          <a:lstStyle>
            <a:lvl1pPr marL="308610" indent="-30861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 err="1"/>
              <a:t>Harum</a:t>
            </a:r>
            <a:r>
              <a:rPr lang="en-US" dirty="0"/>
              <a:t> </a:t>
            </a:r>
            <a:r>
              <a:rPr lang="en-US" dirty="0" err="1"/>
              <a:t>faccatis</a:t>
            </a:r>
            <a:r>
              <a:rPr lang="en-US" dirty="0"/>
              <a:t>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doluptia</a:t>
            </a:r>
            <a:r>
              <a:rPr lang="en-US" dirty="0"/>
              <a:t> </a:t>
            </a:r>
            <a:r>
              <a:rPr lang="en-US" dirty="0" err="1"/>
              <a:t>doloris</a:t>
            </a:r>
            <a:r>
              <a:rPr lang="en-US" dirty="0"/>
              <a:t> </a:t>
            </a:r>
            <a:r>
              <a:rPr lang="en-US" dirty="0" err="1"/>
              <a:t>quame</a:t>
            </a:r>
            <a:r>
              <a:rPr lang="en-US" dirty="0"/>
              <a:t> </a:t>
            </a:r>
            <a:r>
              <a:rPr lang="en-US" dirty="0" err="1"/>
              <a:t>ventibus</a:t>
            </a:r>
            <a:r>
              <a:rPr lang="en-US" dirty="0"/>
              <a:t> a </a:t>
            </a:r>
            <a:r>
              <a:rPr lang="en-US" dirty="0" err="1"/>
              <a:t>nosam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tibust</a:t>
            </a:r>
            <a:r>
              <a:rPr lang="en-US" dirty="0"/>
              <a:t> hit </a:t>
            </a:r>
            <a:r>
              <a:rPr lang="en-US" dirty="0" err="1"/>
              <a:t>voluptae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verferspel</a:t>
            </a:r>
            <a:r>
              <a:rPr lang="en-US" dirty="0"/>
              <a:t> min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eriam</a:t>
            </a:r>
            <a:r>
              <a:rPr lang="en-US" dirty="0"/>
              <a:t>, </a:t>
            </a:r>
            <a:r>
              <a:rPr lang="en-US" dirty="0" err="1"/>
              <a:t>excerspitam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, </a:t>
            </a:r>
            <a:r>
              <a:rPr lang="en-US" dirty="0" err="1"/>
              <a:t>oditate</a:t>
            </a:r>
            <a:r>
              <a:rPr lang="en-US" dirty="0"/>
              <a:t> et, od </a:t>
            </a:r>
            <a:r>
              <a:rPr lang="en-US" dirty="0" err="1"/>
              <a:t>ulparum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quas</a:t>
            </a:r>
            <a:r>
              <a:rPr lang="en-US" dirty="0"/>
              <a:t> </a:t>
            </a:r>
            <a:r>
              <a:rPr lang="en-US" dirty="0" err="1"/>
              <a:t>simolut</a:t>
            </a:r>
            <a:r>
              <a:rPr lang="en-US" dirty="0"/>
              <a:t> rem qui </a:t>
            </a:r>
            <a:r>
              <a:rPr lang="en-US" dirty="0" err="1"/>
              <a:t>volorem</a:t>
            </a:r>
            <a:r>
              <a:rPr lang="en-US" dirty="0"/>
              <a:t> lam </a:t>
            </a:r>
            <a:r>
              <a:rPr lang="en-US" dirty="0" err="1"/>
              <a:t>voluptas</a:t>
            </a:r>
            <a:r>
              <a:rPr lang="en-US" dirty="0"/>
              <a:t> rem </a:t>
            </a:r>
            <a:r>
              <a:rPr lang="en-US" dirty="0" err="1"/>
              <a:t>faccatur</a:t>
            </a:r>
            <a:r>
              <a:rPr lang="en-US" dirty="0"/>
              <a:t>? </a:t>
            </a:r>
            <a:r>
              <a:rPr lang="en-US" dirty="0" err="1"/>
              <a:t>Unt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Aqui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, sit </a:t>
            </a:r>
            <a:r>
              <a:rPr lang="en-US" dirty="0" err="1"/>
              <a:t>quodi</a:t>
            </a:r>
            <a:r>
              <a:rPr lang="en-US" dirty="0"/>
              <a:t> omni </a:t>
            </a:r>
            <a:r>
              <a:rPr lang="en-US" dirty="0" err="1"/>
              <a:t>debis</a:t>
            </a:r>
            <a:r>
              <a:rPr lang="en-US" dirty="0"/>
              <a:t> </a:t>
            </a:r>
            <a:r>
              <a:rPr lang="en-US" dirty="0" err="1"/>
              <a:t>eaquam</a:t>
            </a:r>
            <a:r>
              <a:rPr lang="en-US" dirty="0"/>
              <a:t> lab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quias</a:t>
            </a:r>
            <a:r>
              <a:rPr lang="en-US" dirty="0"/>
              <a:t> </a:t>
            </a:r>
            <a:r>
              <a:rPr lang="en-US" dirty="0" err="1"/>
              <a:t>doluptium</a:t>
            </a:r>
            <a:r>
              <a:rPr lang="en-US" dirty="0"/>
              <a:t> </a:t>
            </a:r>
            <a:r>
              <a:rPr lang="en-US" dirty="0" err="1"/>
              <a:t>velliqu</a:t>
            </a:r>
            <a:r>
              <a:rPr lang="en-US" dirty="0"/>
              <a:t> </a:t>
            </a:r>
            <a:r>
              <a:rPr lang="en-US" dirty="0" err="1"/>
              <a:t>asimperro</a:t>
            </a:r>
            <a:r>
              <a:rPr lang="en-US" dirty="0"/>
              <a:t> mi, intis </a:t>
            </a:r>
            <a:r>
              <a:rPr lang="en-US" dirty="0" err="1"/>
              <a:t>autet</a:t>
            </a:r>
            <a:r>
              <a:rPr lang="en-US" dirty="0"/>
              <a:t> </a:t>
            </a:r>
            <a:r>
              <a:rPr lang="en-US" dirty="0" err="1"/>
              <a:t>volorum</a:t>
            </a:r>
            <a:r>
              <a:rPr lang="en-US" dirty="0"/>
              <a:t> </a:t>
            </a:r>
            <a:r>
              <a:rPr lang="en-US" dirty="0" err="1"/>
              <a:t>quistectem</a:t>
            </a:r>
            <a:r>
              <a:rPr lang="en-US" dirty="0"/>
              <a:t>. Et </a:t>
            </a:r>
            <a:r>
              <a:rPr lang="en-US" dirty="0" err="1"/>
              <a:t>resciis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berchitet</a:t>
            </a:r>
            <a:r>
              <a:rPr lang="en-US" dirty="0"/>
              <a:t> </a:t>
            </a:r>
            <a:r>
              <a:rPr lang="en-US" dirty="0" err="1"/>
              <a:t>volorepudia</a:t>
            </a:r>
            <a:r>
              <a:rPr lang="en-US" dirty="0"/>
              <a:t> </a:t>
            </a:r>
            <a:r>
              <a:rPr lang="en-US" dirty="0" err="1"/>
              <a:t>nusande</a:t>
            </a:r>
            <a:r>
              <a:rPr lang="en-US" dirty="0"/>
              <a:t>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venimendae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doluptur</a:t>
            </a:r>
            <a:r>
              <a:rPr lang="en-US" dirty="0"/>
              <a:t> sim resto </a:t>
            </a:r>
            <a:r>
              <a:rPr lang="en-US" dirty="0" err="1"/>
              <a:t>eaquam</a:t>
            </a:r>
            <a:r>
              <a:rPr lang="en-US" dirty="0"/>
              <a:t> </a:t>
            </a:r>
            <a:r>
              <a:rPr lang="en-US" dirty="0" err="1"/>
              <a:t>enimin</a:t>
            </a:r>
            <a:r>
              <a:rPr lang="en-US" dirty="0"/>
              <a:t> et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et.</a:t>
            </a:r>
          </a:p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52019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279806"/>
            <a:ext cx="8503920" cy="962390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</p:spTree>
    <p:extLst>
      <p:ext uri="{BB962C8B-B14F-4D97-AF65-F5344CB8AC3E}">
        <p14:creationId xmlns:p14="http://schemas.microsoft.com/office/powerpoint/2010/main" val="541220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Bulle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2865" y="1836497"/>
            <a:ext cx="8422633" cy="2435962"/>
          </a:xfrm>
        </p:spPr>
        <p:txBody>
          <a:bodyPr/>
          <a:lstStyle>
            <a:lvl1pPr marL="308610" indent="-30861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 err="1"/>
              <a:t>Harum</a:t>
            </a:r>
            <a:r>
              <a:rPr lang="en-US" dirty="0"/>
              <a:t> </a:t>
            </a:r>
            <a:r>
              <a:rPr lang="en-US" dirty="0" err="1"/>
              <a:t>faccatis</a:t>
            </a:r>
            <a:r>
              <a:rPr lang="en-US" dirty="0"/>
              <a:t>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doluptia</a:t>
            </a:r>
            <a:r>
              <a:rPr lang="en-US" dirty="0"/>
              <a:t> </a:t>
            </a:r>
            <a:r>
              <a:rPr lang="en-US" dirty="0" err="1"/>
              <a:t>doloris</a:t>
            </a:r>
            <a:r>
              <a:rPr lang="en-US" dirty="0"/>
              <a:t> </a:t>
            </a:r>
            <a:r>
              <a:rPr lang="en-US" dirty="0" err="1"/>
              <a:t>quame</a:t>
            </a:r>
            <a:r>
              <a:rPr lang="en-US" dirty="0"/>
              <a:t> </a:t>
            </a:r>
            <a:r>
              <a:rPr lang="en-US" dirty="0" err="1"/>
              <a:t>ventibus</a:t>
            </a:r>
            <a:r>
              <a:rPr lang="en-US" dirty="0"/>
              <a:t> a </a:t>
            </a:r>
            <a:r>
              <a:rPr lang="en-US" dirty="0" err="1"/>
              <a:t>nosam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tibust</a:t>
            </a:r>
            <a:r>
              <a:rPr lang="en-US" dirty="0"/>
              <a:t> hit </a:t>
            </a:r>
            <a:r>
              <a:rPr lang="en-US" dirty="0" err="1"/>
              <a:t>voluptae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verferspel</a:t>
            </a:r>
            <a:r>
              <a:rPr lang="en-US" dirty="0"/>
              <a:t> min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eriam</a:t>
            </a:r>
            <a:r>
              <a:rPr lang="en-US" dirty="0"/>
              <a:t>, </a:t>
            </a:r>
            <a:r>
              <a:rPr lang="en-US" dirty="0" err="1"/>
              <a:t>excerspitam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, </a:t>
            </a:r>
            <a:r>
              <a:rPr lang="en-US" dirty="0" err="1"/>
              <a:t>oditate</a:t>
            </a:r>
            <a:r>
              <a:rPr lang="en-US" dirty="0"/>
              <a:t> et, od </a:t>
            </a:r>
            <a:r>
              <a:rPr lang="en-US" dirty="0" err="1"/>
              <a:t>ulparum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quas</a:t>
            </a:r>
            <a:r>
              <a:rPr lang="en-US" dirty="0"/>
              <a:t> </a:t>
            </a:r>
            <a:r>
              <a:rPr lang="en-US" dirty="0" err="1"/>
              <a:t>simolut</a:t>
            </a:r>
            <a:r>
              <a:rPr lang="en-US" dirty="0"/>
              <a:t> rem qui </a:t>
            </a:r>
            <a:r>
              <a:rPr lang="en-US" dirty="0" err="1"/>
              <a:t>volorem</a:t>
            </a:r>
            <a:r>
              <a:rPr lang="en-US" dirty="0"/>
              <a:t> lam </a:t>
            </a:r>
            <a:r>
              <a:rPr lang="en-US" dirty="0" err="1"/>
              <a:t>voluptas</a:t>
            </a:r>
            <a:r>
              <a:rPr lang="en-US" dirty="0"/>
              <a:t> rem </a:t>
            </a:r>
            <a:r>
              <a:rPr lang="en-US" dirty="0" err="1"/>
              <a:t>faccatur</a:t>
            </a:r>
            <a:r>
              <a:rPr lang="en-US" dirty="0"/>
              <a:t>? </a:t>
            </a:r>
            <a:r>
              <a:rPr lang="en-US" dirty="0" err="1"/>
              <a:t>Unt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Aqui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, sit </a:t>
            </a:r>
            <a:r>
              <a:rPr lang="en-US" dirty="0" err="1"/>
              <a:t>quodi</a:t>
            </a:r>
            <a:r>
              <a:rPr lang="en-US" dirty="0"/>
              <a:t> omni </a:t>
            </a:r>
            <a:r>
              <a:rPr lang="en-US" dirty="0" err="1"/>
              <a:t>debis</a:t>
            </a:r>
            <a:r>
              <a:rPr lang="en-US" dirty="0"/>
              <a:t> </a:t>
            </a:r>
            <a:r>
              <a:rPr lang="en-US" dirty="0" err="1"/>
              <a:t>eaquam</a:t>
            </a:r>
            <a:r>
              <a:rPr lang="en-US" dirty="0"/>
              <a:t> lab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quias</a:t>
            </a:r>
            <a:r>
              <a:rPr lang="en-US" dirty="0"/>
              <a:t> </a:t>
            </a:r>
            <a:r>
              <a:rPr lang="en-US" dirty="0" err="1"/>
              <a:t>doluptium</a:t>
            </a:r>
            <a:r>
              <a:rPr lang="en-US" dirty="0"/>
              <a:t> </a:t>
            </a:r>
            <a:r>
              <a:rPr lang="en-US" dirty="0" err="1"/>
              <a:t>velliqu</a:t>
            </a:r>
            <a:r>
              <a:rPr lang="en-US" dirty="0"/>
              <a:t> </a:t>
            </a:r>
            <a:r>
              <a:rPr lang="en-US" dirty="0" err="1"/>
              <a:t>asimperro</a:t>
            </a:r>
            <a:r>
              <a:rPr lang="en-US" dirty="0"/>
              <a:t> mi, intis </a:t>
            </a:r>
            <a:r>
              <a:rPr lang="en-US" dirty="0" err="1"/>
              <a:t>autet</a:t>
            </a:r>
            <a:r>
              <a:rPr lang="en-US" dirty="0"/>
              <a:t> </a:t>
            </a:r>
            <a:r>
              <a:rPr lang="en-US" dirty="0" err="1"/>
              <a:t>volorum</a:t>
            </a:r>
            <a:r>
              <a:rPr lang="en-US" dirty="0"/>
              <a:t> </a:t>
            </a:r>
            <a:r>
              <a:rPr lang="en-US" dirty="0" err="1"/>
              <a:t>quistectem</a:t>
            </a:r>
            <a:r>
              <a:rPr lang="en-US" dirty="0"/>
              <a:t>. Et </a:t>
            </a:r>
            <a:r>
              <a:rPr lang="en-US" dirty="0" err="1"/>
              <a:t>resciis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berchitet</a:t>
            </a:r>
            <a:r>
              <a:rPr lang="en-US" dirty="0"/>
              <a:t> </a:t>
            </a:r>
            <a:r>
              <a:rPr lang="en-US" dirty="0" err="1"/>
              <a:t>volorepudia</a:t>
            </a:r>
            <a:r>
              <a:rPr lang="en-US" dirty="0"/>
              <a:t> </a:t>
            </a:r>
            <a:r>
              <a:rPr lang="en-US" dirty="0" err="1"/>
              <a:t>nusande</a:t>
            </a:r>
            <a:r>
              <a:rPr lang="en-US" dirty="0"/>
              <a:t>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venimendae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doluptur</a:t>
            </a:r>
            <a:r>
              <a:rPr lang="en-US" dirty="0"/>
              <a:t> sim resto </a:t>
            </a:r>
            <a:r>
              <a:rPr lang="en-US" dirty="0" err="1"/>
              <a:t>eaquam</a:t>
            </a:r>
            <a:r>
              <a:rPr lang="en-US" dirty="0"/>
              <a:t> </a:t>
            </a:r>
            <a:r>
              <a:rPr lang="en-US" dirty="0" err="1"/>
              <a:t>enimin</a:t>
            </a:r>
            <a:r>
              <a:rPr lang="en-US" dirty="0"/>
              <a:t> et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et.</a:t>
            </a:r>
          </a:p>
          <a:p>
            <a:pPr lvl="0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152019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279806"/>
            <a:ext cx="8503920" cy="962390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</p:spTree>
    <p:extLst>
      <p:ext uri="{BB962C8B-B14F-4D97-AF65-F5344CB8AC3E}">
        <p14:creationId xmlns:p14="http://schemas.microsoft.com/office/powerpoint/2010/main" val="3619787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152019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319812"/>
            <a:ext cx="8503920" cy="880567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baseline="0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</p:spTree>
    <p:extLst>
      <p:ext uri="{BB962C8B-B14F-4D97-AF65-F5344CB8AC3E}">
        <p14:creationId xmlns:p14="http://schemas.microsoft.com/office/powerpoint/2010/main" val="2321330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16586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255417"/>
            <a:ext cx="8503920" cy="655027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baseline="0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</a:t>
            </a:r>
          </a:p>
        </p:txBody>
      </p:sp>
    </p:spTree>
    <p:extLst>
      <p:ext uri="{BB962C8B-B14F-4D97-AF65-F5344CB8AC3E}">
        <p14:creationId xmlns:p14="http://schemas.microsoft.com/office/powerpoint/2010/main" val="764982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2019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208767" y="1836718"/>
            <a:ext cx="0" cy="2823205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593751" y="1858945"/>
            <a:ext cx="4996359" cy="274716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319812"/>
            <a:ext cx="8503920" cy="880567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baseline="0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1836718"/>
            <a:ext cx="2502262" cy="2731770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baseline="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53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52019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118521" y="1846385"/>
            <a:ext cx="0" cy="2945424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319812"/>
            <a:ext cx="8503920" cy="880567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baseline="0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4332" y="1846384"/>
            <a:ext cx="2431256" cy="29454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41454" y="1846384"/>
            <a:ext cx="2351942" cy="2945424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439261" y="1846384"/>
            <a:ext cx="2351942" cy="2939144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B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116329" y="1846385"/>
            <a:ext cx="0" cy="2945424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8" name="Rectangle 7"/>
          <p:cNvSpPr/>
          <p:nvPr userDrawn="1"/>
        </p:nvSpPr>
        <p:spPr>
          <a:xfrm>
            <a:off x="0" y="3086314"/>
            <a:ext cx="9144000" cy="420747"/>
          </a:xfrm>
          <a:prstGeom prst="rect">
            <a:avLst/>
          </a:prstGeom>
          <a:solidFill>
            <a:srgbClr val="BAA06D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3507535"/>
            <a:ext cx="9144000" cy="1645920"/>
          </a:xfrm>
          <a:prstGeom prst="rect">
            <a:avLst/>
          </a:prstGeom>
          <a:solidFill>
            <a:srgbClr val="4F1E80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265557" y="3600451"/>
            <a:ext cx="1928355" cy="254069"/>
          </a:xfrm>
        </p:spPr>
        <p:txBody>
          <a:bodyPr wrap="square" lIns="91440" rIns="91440"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One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261390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470457" y="3600451"/>
            <a:ext cx="1928355" cy="254069"/>
          </a:xfrm>
        </p:spPr>
        <p:txBody>
          <a:bodyPr wrap="square" lIns="91440" rIns="91440"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Two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66291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669792" y="3600451"/>
            <a:ext cx="1928355" cy="254069"/>
          </a:xfrm>
        </p:spPr>
        <p:txBody>
          <a:bodyPr wrap="square" lIns="91440" rIns="91440"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Three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665626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869127" y="3600451"/>
            <a:ext cx="1928355" cy="254069"/>
          </a:xfrm>
        </p:spPr>
        <p:txBody>
          <a:bodyPr wrap="square" lIns="91440" rIns="91440"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Four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864961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265176" y="3111270"/>
            <a:ext cx="8566088" cy="370834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60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75678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9144000" cy="304609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988710"/>
            <a:ext cx="9144000" cy="518825"/>
          </a:xfrm>
          <a:prstGeom prst="rect">
            <a:avLst/>
          </a:prstGeom>
          <a:solidFill>
            <a:srgbClr val="BAA0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3507535"/>
            <a:ext cx="9144000" cy="1645920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265557" y="3600451"/>
            <a:ext cx="1928355" cy="254069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One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261390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470457" y="3600451"/>
            <a:ext cx="1928355" cy="254069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Two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66291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4669792" y="3600451"/>
            <a:ext cx="1928355" cy="254069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Three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665626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869127" y="3600451"/>
            <a:ext cx="1928355" cy="254069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cap="all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  <a:lvl2pPr marL="411480" indent="0"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Title Four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864961" y="3942643"/>
            <a:ext cx="1928355" cy="111273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per </a:t>
            </a:r>
            <a:r>
              <a:rPr lang="en-US" dirty="0" err="1"/>
              <a:t>munere</a:t>
            </a:r>
            <a:r>
              <a:rPr lang="en-US" dirty="0"/>
              <a:t> </a:t>
            </a:r>
            <a:r>
              <a:rPr lang="en-US" dirty="0" err="1"/>
              <a:t>convenire</a:t>
            </a:r>
            <a:r>
              <a:rPr lang="en-US" dirty="0"/>
              <a:t> </a:t>
            </a:r>
            <a:r>
              <a:rPr lang="en-US" dirty="0" err="1"/>
              <a:t>incorrupte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, cum </a:t>
            </a:r>
            <a:r>
              <a:rPr lang="en-US" dirty="0" err="1"/>
              <a:t>oratio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reformidans</a:t>
            </a:r>
            <a:r>
              <a:rPr lang="en-US" dirty="0"/>
              <a:t> no, </a:t>
            </a:r>
            <a:r>
              <a:rPr lang="en-US" dirty="0" err="1"/>
              <a:t>dolorum</a:t>
            </a:r>
            <a:r>
              <a:rPr lang="en-US" dirty="0"/>
              <a:t> </a:t>
            </a:r>
            <a:r>
              <a:rPr lang="en-US" dirty="0" err="1"/>
              <a:t>interesset</a:t>
            </a:r>
            <a:r>
              <a:rPr lang="en-US" dirty="0"/>
              <a:t> pro id.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261389" y="3000306"/>
            <a:ext cx="8566088" cy="495635"/>
          </a:xfrm>
        </p:spPr>
        <p:txBody>
          <a:bodyPr anchor="ctr" anchorCtr="0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600" baseline="0">
                <a:solidFill>
                  <a:schemeClr val="bg1"/>
                </a:solidFill>
                <a:latin typeface="FreightSans Pro Semibold" panose="02000603040000020004" pitchFamily="50" charset="0"/>
              </a:defRPr>
            </a:lvl1pPr>
          </a:lstStyle>
          <a:p>
            <a:pPr lvl="0"/>
            <a:r>
              <a:rPr lang="en-US" dirty="0"/>
              <a:t>You can try it with a different photo above.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U Logo Mt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A21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Right Triangle 1"/>
          <p:cNvSpPr/>
          <p:nvPr userDrawn="1"/>
        </p:nvSpPr>
        <p:spPr>
          <a:xfrm>
            <a:off x="1" y="3743011"/>
            <a:ext cx="5519721" cy="1400489"/>
          </a:xfrm>
          <a:prstGeom prst="rtTriangle">
            <a:avLst/>
          </a:prstGeom>
          <a:solidFill>
            <a:srgbClr val="541E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 userDrawn="1"/>
        </p:nvSpPr>
        <p:spPr>
          <a:xfrm flipH="1">
            <a:off x="1542172" y="2945424"/>
            <a:ext cx="7601828" cy="2198077"/>
          </a:xfrm>
          <a:prstGeom prst="rtTriangle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2900" y="1732108"/>
            <a:ext cx="33655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85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cxnSp>
        <p:nvCxnSpPr>
          <p:cNvPr id="5" name="Straight Connector 4"/>
          <p:cNvCxnSpPr/>
          <p:nvPr userDrawn="1"/>
        </p:nvCxnSpPr>
        <p:spPr>
          <a:xfrm>
            <a:off x="3543300" y="1745274"/>
            <a:ext cx="0" cy="1649437"/>
          </a:xfrm>
          <a:prstGeom prst="line">
            <a:avLst/>
          </a:prstGeom>
          <a:ln w="19050">
            <a:solidFill>
              <a:srgbClr val="C1A77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606101" y="1800367"/>
            <a:ext cx="1671923" cy="1539250"/>
          </a:xfrm>
        </p:spPr>
        <p:txBody>
          <a:bodyPr anchor="ctr" anchorCtr="0">
            <a:noAutofit/>
          </a:bodyPr>
          <a:lstStyle>
            <a:lvl1pPr marL="0" indent="0" algn="r" defTabSz="411480" rtl="0" eaLnBrk="1" latinLnBrk="0" hangingPunct="1">
              <a:lnSpc>
                <a:spcPts val="4800"/>
              </a:lnSpc>
              <a:spcBef>
                <a:spcPts val="0"/>
              </a:spcBef>
              <a:buNone/>
              <a:defRPr lang="en-US" sz="4800" kern="1200" cap="all" baseline="0" dirty="0" smtClean="0">
                <a:solidFill>
                  <a:schemeClr val="bg1"/>
                </a:solidFill>
                <a:latin typeface="FreightSans Pro Medium" panose="02000606030000020004" pitchFamily="50" charset="0"/>
                <a:ea typeface="+mn-ea"/>
                <a:cs typeface="FreightSans Pro Medium" panose="02000606030000020004" pitchFamily="50" charset="0"/>
              </a:defRPr>
            </a:lvl1pPr>
            <a:lvl2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2pPr>
            <a:lvl3pPr marL="822960" indent="0">
              <a:buNone/>
              <a:defRPr/>
            </a:lvl3pPr>
            <a:lvl4pPr marL="1234440" indent="0">
              <a:buNone/>
              <a:defRPr/>
            </a:lvl4pPr>
            <a:lvl5pPr marL="1645920" indent="0">
              <a:buNone/>
              <a:defRPr/>
            </a:lvl5pPr>
          </a:lstStyle>
          <a:p>
            <a:pPr lvl="0"/>
            <a:r>
              <a:rPr lang="en-US" dirty="0"/>
              <a:t>The End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08577" y="1857756"/>
            <a:ext cx="3502230" cy="1424473"/>
          </a:xfrm>
        </p:spPr>
        <p:txBody>
          <a:bodyPr anchor="ctr" anchorCtr="0">
            <a:noAutofit/>
          </a:bodyPr>
          <a:lstStyle>
            <a:lvl1pPr marL="0" indent="0" algn="l" defTabSz="411480" rtl="0" eaLnBrk="1" latinLnBrk="0" hangingPunct="1">
              <a:lnSpc>
                <a:spcPts val="2100"/>
              </a:lnSpc>
              <a:spcBef>
                <a:spcPts val="0"/>
              </a:spcBef>
              <a:buNone/>
              <a:defRPr lang="en-US" sz="1500" kern="1200" dirty="0" smtClean="0">
                <a:solidFill>
                  <a:schemeClr val="bg1"/>
                </a:solidFill>
                <a:latin typeface="FreightSans Pro Medium" panose="02000606030000020004" pitchFamily="50" charset="0"/>
                <a:ea typeface="+mn-ea"/>
                <a:cs typeface="FreightSans Pro Medium" panose="02000606030000020004" pitchFamily="50" charset="0"/>
              </a:defRPr>
            </a:lvl1pPr>
            <a:lvl2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2pPr>
            <a:lvl3pPr marL="822960" indent="0">
              <a:buNone/>
              <a:defRPr/>
            </a:lvl3pPr>
            <a:lvl4pPr marL="1234440" indent="0">
              <a:buNone/>
              <a:defRPr/>
            </a:lvl4pPr>
            <a:lvl5pPr marL="1645920" indent="0">
              <a:buNone/>
              <a:defRPr/>
            </a:lvl5pPr>
          </a:lstStyle>
          <a:p>
            <a:pPr lvl="0"/>
            <a:r>
              <a:rPr lang="en-US" dirty="0"/>
              <a:t>This concludes our PowerPoint presentation on PowerPoint presentations.  We hope you’ve enjoyed viewing it as much as we’ve enjoyed creating this</a:t>
            </a:r>
          </a:p>
        </p:txBody>
      </p:sp>
    </p:spTree>
    <p:extLst>
      <p:ext uri="{BB962C8B-B14F-4D97-AF65-F5344CB8AC3E}">
        <p14:creationId xmlns:p14="http://schemas.microsoft.com/office/powerpoint/2010/main" val="1287358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cxnSp>
        <p:nvCxnSpPr>
          <p:cNvPr id="5" name="Straight Connector 4"/>
          <p:cNvCxnSpPr/>
          <p:nvPr userDrawn="1"/>
        </p:nvCxnSpPr>
        <p:spPr>
          <a:xfrm>
            <a:off x="5145206" y="1252865"/>
            <a:ext cx="0" cy="2579426"/>
          </a:xfrm>
          <a:prstGeom prst="line">
            <a:avLst/>
          </a:prstGeom>
          <a:ln w="19050">
            <a:solidFill>
              <a:srgbClr val="C1A77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41697" y="1400261"/>
            <a:ext cx="3944203" cy="2321484"/>
          </a:xfrm>
        </p:spPr>
        <p:txBody>
          <a:bodyPr anchor="ctr" anchorCtr="0">
            <a:noAutofit/>
          </a:bodyPr>
          <a:lstStyle>
            <a:lvl1pPr marL="0" indent="0" algn="r" defTabSz="411480" rtl="0" eaLnBrk="1" latinLnBrk="0" hangingPunct="1">
              <a:lnSpc>
                <a:spcPts val="4800"/>
              </a:lnSpc>
              <a:spcBef>
                <a:spcPts val="0"/>
              </a:spcBef>
              <a:buNone/>
              <a:defRPr lang="en-US" sz="4800" kern="1200" cap="all" baseline="0" dirty="0" smtClean="0">
                <a:solidFill>
                  <a:schemeClr val="bg1"/>
                </a:solidFill>
                <a:latin typeface="FreightSans Pro Medium" panose="02000606030000020004" pitchFamily="50" charset="0"/>
                <a:ea typeface="+mn-ea"/>
                <a:cs typeface="FreightSans Pro Medium" panose="02000606030000020004" pitchFamily="50" charset="0"/>
              </a:defRPr>
            </a:lvl1pPr>
            <a:lvl2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2pPr>
            <a:lvl3pPr marL="822960" indent="0">
              <a:buNone/>
              <a:defRPr/>
            </a:lvl3pPr>
            <a:lvl4pPr marL="1234440" indent="0">
              <a:buNone/>
              <a:defRPr/>
            </a:lvl4pPr>
            <a:lvl5pPr marL="1645920" indent="0">
              <a:buNone/>
              <a:defRPr/>
            </a:lvl5pPr>
          </a:lstStyle>
          <a:p>
            <a:pPr lvl="0"/>
            <a:r>
              <a:rPr lang="en-US" dirty="0"/>
              <a:t>Alt version with more title text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404515" y="1400261"/>
            <a:ext cx="2927403" cy="2321484"/>
          </a:xfrm>
        </p:spPr>
        <p:txBody>
          <a:bodyPr anchor="ctr" anchorCtr="0">
            <a:noAutofit/>
          </a:bodyPr>
          <a:lstStyle>
            <a:lvl1pPr marL="0" indent="0" algn="l" defTabSz="411480" rtl="0" eaLnBrk="1" latinLnBrk="0" hangingPunct="1">
              <a:lnSpc>
                <a:spcPts val="21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bg1"/>
                </a:solidFill>
                <a:latin typeface="FreightSans Pro Medium" panose="02000606030000020004" pitchFamily="50" charset="0"/>
                <a:ea typeface="+mn-ea"/>
                <a:cs typeface="FreightSans Pro Medium" panose="02000606030000020004" pitchFamily="50" charset="0"/>
              </a:defRPr>
            </a:lvl1pPr>
            <a:lvl2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2pPr>
            <a:lvl3pPr marL="822960" indent="0">
              <a:buNone/>
              <a:defRPr/>
            </a:lvl3pPr>
            <a:lvl4pPr marL="1234440" indent="0">
              <a:buNone/>
              <a:defRPr/>
            </a:lvl4pPr>
            <a:lvl5pPr marL="1645920" indent="0">
              <a:buNone/>
              <a:defRPr/>
            </a:lvl5pPr>
          </a:lstStyle>
          <a:p>
            <a:pPr lvl="0"/>
            <a:r>
              <a:rPr lang="en-US" dirty="0"/>
              <a:t>Body copy would go here and be around the same size as the headline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CU Logo Mt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A21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ight Triangle 7"/>
          <p:cNvSpPr/>
          <p:nvPr userDrawn="1"/>
        </p:nvSpPr>
        <p:spPr>
          <a:xfrm>
            <a:off x="1" y="3743011"/>
            <a:ext cx="5519721" cy="1400489"/>
          </a:xfrm>
          <a:prstGeom prst="rtTriangle">
            <a:avLst/>
          </a:prstGeom>
          <a:solidFill>
            <a:srgbClr val="541E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 userDrawn="1"/>
        </p:nvSpPr>
        <p:spPr>
          <a:xfrm flipH="1">
            <a:off x="1542172" y="2945424"/>
            <a:ext cx="7601828" cy="2198077"/>
          </a:xfrm>
          <a:prstGeom prst="rtTriangle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20040" y="1749106"/>
            <a:ext cx="8503920" cy="1088264"/>
          </a:xfrm>
        </p:spPr>
        <p:txBody>
          <a:bodyPr anchor="ctr" anchorCtr="0"/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lang="en-US" sz="3060" kern="1200" cap="all" baseline="0" dirty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Here’s an </a:t>
            </a:r>
            <a:r>
              <a:rPr lang="en-US" dirty="0" err="1"/>
              <a:t>aLt</a:t>
            </a:r>
            <a:r>
              <a:rPr lang="en-US" dirty="0"/>
              <a:t> Title Slide</a:t>
            </a:r>
            <a:br>
              <a:rPr lang="en-US" dirty="0"/>
            </a:br>
            <a:r>
              <a:rPr lang="en-US" dirty="0"/>
              <a:t>Use it to call for questions at the end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385485" y="3739030"/>
            <a:ext cx="2758515" cy="1404470"/>
          </a:xfrm>
          <a:custGeom>
            <a:avLst/>
            <a:gdLst>
              <a:gd name="connsiteX0" fmla="*/ 0 w 2409265"/>
              <a:gd name="connsiteY0" fmla="*/ 0 h 1404470"/>
              <a:gd name="connsiteX1" fmla="*/ 2409265 w 2409265"/>
              <a:gd name="connsiteY1" fmla="*/ 0 h 1404470"/>
              <a:gd name="connsiteX2" fmla="*/ 2409265 w 2409265"/>
              <a:gd name="connsiteY2" fmla="*/ 1404470 h 1404470"/>
              <a:gd name="connsiteX3" fmla="*/ 0 w 2409265"/>
              <a:gd name="connsiteY3" fmla="*/ 1404470 h 1404470"/>
              <a:gd name="connsiteX4" fmla="*/ 0 w 2409265"/>
              <a:gd name="connsiteY4" fmla="*/ 0 h 1404470"/>
              <a:gd name="connsiteX0" fmla="*/ 349250 w 2758515"/>
              <a:gd name="connsiteY0" fmla="*/ 0 h 1404470"/>
              <a:gd name="connsiteX1" fmla="*/ 2758515 w 2758515"/>
              <a:gd name="connsiteY1" fmla="*/ 0 h 1404470"/>
              <a:gd name="connsiteX2" fmla="*/ 2758515 w 2758515"/>
              <a:gd name="connsiteY2" fmla="*/ 1404470 h 1404470"/>
              <a:gd name="connsiteX3" fmla="*/ 0 w 2758515"/>
              <a:gd name="connsiteY3" fmla="*/ 1404470 h 1404470"/>
              <a:gd name="connsiteX4" fmla="*/ 349250 w 2758515"/>
              <a:gd name="connsiteY4" fmla="*/ 0 h 140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515" h="1404470">
                <a:moveTo>
                  <a:pt x="349250" y="0"/>
                </a:moveTo>
                <a:lnTo>
                  <a:pt x="2758515" y="0"/>
                </a:lnTo>
                <a:lnTo>
                  <a:pt x="2758515" y="1404470"/>
                </a:lnTo>
                <a:lnTo>
                  <a:pt x="0" y="1404470"/>
                </a:lnTo>
                <a:lnTo>
                  <a:pt x="349250" y="0"/>
                </a:lnTo>
                <a:close/>
              </a:path>
            </a:pathLst>
          </a:cu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0C34A-A67C-4E8A-BDCD-A8DCFAA60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8408" y="1769364"/>
            <a:ext cx="7187184" cy="1300277"/>
          </a:xfrm>
        </p:spPr>
        <p:txBody>
          <a:bodyPr/>
          <a:lstStyle>
            <a:lvl1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1pPr>
            <a:lvl2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2pPr>
            <a:lvl3pPr marL="822960" indent="0">
              <a:buNone/>
              <a:defRPr/>
            </a:lvl3pPr>
            <a:lvl4pPr marL="1234440" indent="0">
              <a:buNone/>
              <a:defRPr/>
            </a:lvl4pPr>
            <a:lvl5pPr marL="1645920" indent="0">
              <a:buNone/>
              <a:defRPr/>
            </a:lvl5pPr>
          </a:lstStyle>
          <a:p>
            <a:pPr lvl="0"/>
            <a:r>
              <a:rPr lang="en-US" dirty="0"/>
              <a:t>Text/Title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8170" y="4115784"/>
            <a:ext cx="1677035" cy="68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7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 userDrawn="1"/>
        </p:nvSpPr>
        <p:spPr>
          <a:xfrm>
            <a:off x="1" y="4080387"/>
            <a:ext cx="4891547" cy="1063113"/>
          </a:xfrm>
          <a:prstGeom prst="rtTriangle">
            <a:avLst/>
          </a:prstGeom>
          <a:solidFill>
            <a:srgbClr val="541E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 userDrawn="1"/>
        </p:nvSpPr>
        <p:spPr>
          <a:xfrm flipH="1">
            <a:off x="2195870" y="3269226"/>
            <a:ext cx="6948126" cy="1874274"/>
          </a:xfrm>
          <a:prstGeom prst="rtTriangle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0C34A-A67C-4E8A-BDCD-A8DCFAA606D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78408" y="1271473"/>
            <a:ext cx="7187184" cy="1300277"/>
          </a:xfrm>
        </p:spPr>
        <p:txBody>
          <a:bodyPr/>
          <a:lstStyle>
            <a:lvl1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1pPr>
            <a:lvl2pPr marL="0" indent="0" algn="ctr" defTabSz="411480" rtl="0" eaLnBrk="1" latinLnBrk="0" hangingPunct="1"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2pPr>
            <a:lvl3pPr marL="822960" indent="0">
              <a:buNone/>
              <a:defRPr/>
            </a:lvl3pPr>
            <a:lvl4pPr marL="1234440" indent="0">
              <a:buNone/>
              <a:defRPr/>
            </a:lvl4pPr>
            <a:lvl5pPr marL="164592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5425" y="4085667"/>
            <a:ext cx="1682750" cy="6858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473677" y="5842000"/>
            <a:ext cx="184666" cy="506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ightSans Pro Semibold"/>
              <a:ea typeface="+mn-ea"/>
              <a:cs typeface="Freight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7415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07B00A-9875-4990-8D5D-6DCC2D4F11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3636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A897EC-1791-431F-9B7C-3F0C45E300FE}"/>
              </a:ext>
            </a:extLst>
          </p:cNvPr>
          <p:cNvSpPr/>
          <p:nvPr userDrawn="1"/>
        </p:nvSpPr>
        <p:spPr>
          <a:xfrm>
            <a:off x="0" y="3621024"/>
            <a:ext cx="9144000" cy="1522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9D7A3D1-54DC-4F28-A67A-01772B7F8E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59" y="3941979"/>
            <a:ext cx="8503920" cy="880567"/>
          </a:xfrm>
        </p:spPr>
        <p:txBody>
          <a:bodyPr anchor="ctr" anchorCtr="0"/>
          <a:lstStyle>
            <a:lvl1pPr marL="0" indent="0" algn="l" defTabSz="411480" rtl="0" eaLnBrk="1" latinLnBrk="0" hangingPunct="1">
              <a:lnSpc>
                <a:spcPts val="3000"/>
              </a:lnSpc>
              <a:spcBef>
                <a:spcPts val="0"/>
              </a:spcBef>
              <a:buNone/>
              <a:defRPr lang="en-US" sz="3060" kern="1200" cap="all" baseline="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Large Picture Text/Title</a:t>
            </a:r>
          </a:p>
        </p:txBody>
      </p:sp>
    </p:spTree>
    <p:extLst>
      <p:ext uri="{BB962C8B-B14F-4D97-AF65-F5344CB8AC3E}">
        <p14:creationId xmlns:p14="http://schemas.microsoft.com/office/powerpoint/2010/main" val="22611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507B00A-9875-4990-8D5D-6DCC2D4F11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3636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A897EC-1791-431F-9B7C-3F0C45E300FE}"/>
              </a:ext>
            </a:extLst>
          </p:cNvPr>
          <p:cNvSpPr/>
          <p:nvPr userDrawn="1"/>
        </p:nvSpPr>
        <p:spPr>
          <a:xfrm>
            <a:off x="0" y="3621024"/>
            <a:ext cx="9144000" cy="1522476"/>
          </a:xfrm>
          <a:prstGeom prst="rect">
            <a:avLst/>
          </a:pr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20" dirty="0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9D7A3D1-54DC-4F28-A67A-01772B7F8E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59" y="3941979"/>
            <a:ext cx="8503920" cy="880567"/>
          </a:xfrm>
        </p:spPr>
        <p:txBody>
          <a:bodyPr anchor="ctr" anchorCtr="0"/>
          <a:lstStyle>
            <a:lvl1pPr marL="0" indent="0" algn="l" defTabSz="411480" rtl="0" eaLnBrk="1" latinLnBrk="0" hangingPunct="1">
              <a:lnSpc>
                <a:spcPts val="3000"/>
              </a:lnSpc>
              <a:spcBef>
                <a:spcPts val="0"/>
              </a:spcBef>
              <a:buNone/>
              <a:defRPr lang="en-US" sz="3060" kern="1200" cap="all" baseline="0" dirty="0" smtClean="0">
                <a:solidFill>
                  <a:schemeClr val="bg1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Large Picture Text/Title</a:t>
            </a:r>
          </a:p>
        </p:txBody>
      </p:sp>
    </p:spTree>
    <p:extLst>
      <p:ext uri="{BB962C8B-B14F-4D97-AF65-F5344CB8AC3E}">
        <p14:creationId xmlns:p14="http://schemas.microsoft.com/office/powerpoint/2010/main" val="238088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Bulle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69843" y="1602611"/>
            <a:ext cx="8328847" cy="2636537"/>
          </a:xfrm>
        </p:spPr>
        <p:txBody>
          <a:bodyPr/>
          <a:lstStyle>
            <a:lvl1pPr marL="308610" indent="-308610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FreightSans Pro Medium"/>
                <a:ea typeface="+mn-ea"/>
                <a:cs typeface="FreightSans Pro Medium"/>
              </a:defRPr>
            </a:lvl1pPr>
          </a:lstStyle>
          <a:p>
            <a:pPr lvl="0"/>
            <a:r>
              <a:rPr lang="en-US" dirty="0" err="1"/>
              <a:t>Harum</a:t>
            </a:r>
            <a:r>
              <a:rPr lang="en-US" dirty="0"/>
              <a:t> </a:t>
            </a:r>
            <a:r>
              <a:rPr lang="en-US" dirty="0" err="1"/>
              <a:t>faccatis</a:t>
            </a:r>
            <a:r>
              <a:rPr lang="en-US" dirty="0"/>
              <a:t>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doluptia</a:t>
            </a:r>
            <a:r>
              <a:rPr lang="en-US" dirty="0"/>
              <a:t> </a:t>
            </a:r>
            <a:r>
              <a:rPr lang="en-US" dirty="0" err="1"/>
              <a:t>doloris</a:t>
            </a:r>
            <a:r>
              <a:rPr lang="en-US" dirty="0"/>
              <a:t> </a:t>
            </a:r>
            <a:r>
              <a:rPr lang="en-US" dirty="0" err="1"/>
              <a:t>quame</a:t>
            </a:r>
            <a:r>
              <a:rPr lang="en-US" dirty="0"/>
              <a:t> </a:t>
            </a:r>
            <a:r>
              <a:rPr lang="en-US" dirty="0" err="1"/>
              <a:t>ventibus</a:t>
            </a:r>
            <a:r>
              <a:rPr lang="en-US" dirty="0"/>
              <a:t> a </a:t>
            </a:r>
            <a:r>
              <a:rPr lang="en-US" dirty="0" err="1"/>
              <a:t>nosam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molupta</a:t>
            </a:r>
            <a:r>
              <a:rPr lang="en-US" dirty="0"/>
              <a:t> </a:t>
            </a:r>
            <a:r>
              <a:rPr lang="en-US" dirty="0" err="1"/>
              <a:t>tibust</a:t>
            </a:r>
            <a:r>
              <a:rPr lang="en-US" dirty="0"/>
              <a:t> hit </a:t>
            </a:r>
            <a:r>
              <a:rPr lang="en-US" dirty="0" err="1"/>
              <a:t>voluptae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verferspel</a:t>
            </a:r>
            <a:r>
              <a:rPr lang="en-US" dirty="0"/>
              <a:t> min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eriam</a:t>
            </a:r>
            <a:r>
              <a:rPr lang="en-US" dirty="0"/>
              <a:t>, </a:t>
            </a:r>
            <a:r>
              <a:rPr lang="en-US" dirty="0" err="1"/>
              <a:t>excerspitam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, </a:t>
            </a:r>
            <a:r>
              <a:rPr lang="en-US" dirty="0" err="1"/>
              <a:t>oditate</a:t>
            </a:r>
            <a:r>
              <a:rPr lang="en-US" dirty="0"/>
              <a:t> et, od </a:t>
            </a:r>
            <a:r>
              <a:rPr lang="en-US" dirty="0" err="1"/>
              <a:t>ulparum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quas</a:t>
            </a:r>
            <a:r>
              <a:rPr lang="en-US" dirty="0"/>
              <a:t> </a:t>
            </a:r>
            <a:r>
              <a:rPr lang="en-US" dirty="0" err="1"/>
              <a:t>simolut</a:t>
            </a:r>
            <a:r>
              <a:rPr lang="en-US" dirty="0"/>
              <a:t> rem qui </a:t>
            </a:r>
            <a:r>
              <a:rPr lang="en-US" dirty="0" err="1"/>
              <a:t>volorem</a:t>
            </a:r>
            <a:r>
              <a:rPr lang="en-US" dirty="0"/>
              <a:t> lam </a:t>
            </a:r>
            <a:r>
              <a:rPr lang="en-US" dirty="0" err="1"/>
              <a:t>voluptas</a:t>
            </a:r>
            <a:r>
              <a:rPr lang="en-US" dirty="0"/>
              <a:t> rem </a:t>
            </a:r>
            <a:r>
              <a:rPr lang="en-US" dirty="0" err="1"/>
              <a:t>faccatur</a:t>
            </a:r>
            <a:r>
              <a:rPr lang="en-US" dirty="0"/>
              <a:t>? </a:t>
            </a:r>
            <a:r>
              <a:rPr lang="en-US" dirty="0" err="1"/>
              <a:t>Unt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Aqui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, sit </a:t>
            </a:r>
            <a:r>
              <a:rPr lang="en-US" dirty="0" err="1"/>
              <a:t>quodi</a:t>
            </a:r>
            <a:r>
              <a:rPr lang="en-US" dirty="0"/>
              <a:t> omni </a:t>
            </a:r>
            <a:r>
              <a:rPr lang="en-US" dirty="0" err="1"/>
              <a:t>debis</a:t>
            </a:r>
            <a:r>
              <a:rPr lang="en-US" dirty="0"/>
              <a:t> </a:t>
            </a:r>
            <a:r>
              <a:rPr lang="en-US" dirty="0" err="1"/>
              <a:t>eaquam</a:t>
            </a:r>
            <a:r>
              <a:rPr lang="en-US" dirty="0"/>
              <a:t> lab </a:t>
            </a:r>
            <a:r>
              <a:rPr lang="en-US" dirty="0" err="1"/>
              <a:t>ium</a:t>
            </a:r>
            <a:r>
              <a:rPr lang="en-US" dirty="0"/>
              <a:t> </a:t>
            </a:r>
            <a:r>
              <a:rPr lang="en-US" dirty="0" err="1"/>
              <a:t>quias</a:t>
            </a:r>
            <a:r>
              <a:rPr lang="en-US" dirty="0"/>
              <a:t> </a:t>
            </a:r>
            <a:r>
              <a:rPr lang="en-US" dirty="0" err="1"/>
              <a:t>doluptium</a:t>
            </a:r>
            <a:r>
              <a:rPr lang="en-US" dirty="0"/>
              <a:t> </a:t>
            </a:r>
            <a:r>
              <a:rPr lang="en-US" dirty="0" err="1"/>
              <a:t>velliqu</a:t>
            </a:r>
            <a:r>
              <a:rPr lang="en-US" dirty="0"/>
              <a:t> </a:t>
            </a:r>
            <a:r>
              <a:rPr lang="en-US" dirty="0" err="1"/>
              <a:t>asimperro</a:t>
            </a:r>
            <a:r>
              <a:rPr lang="en-US" dirty="0"/>
              <a:t> mi, intis </a:t>
            </a:r>
            <a:r>
              <a:rPr lang="en-US" dirty="0" err="1"/>
              <a:t>autet</a:t>
            </a:r>
            <a:r>
              <a:rPr lang="en-US" dirty="0"/>
              <a:t> </a:t>
            </a:r>
            <a:r>
              <a:rPr lang="en-US" dirty="0" err="1"/>
              <a:t>volorum</a:t>
            </a:r>
            <a:r>
              <a:rPr lang="en-US" dirty="0"/>
              <a:t> </a:t>
            </a:r>
            <a:r>
              <a:rPr lang="en-US" dirty="0" err="1"/>
              <a:t>quistectem</a:t>
            </a:r>
            <a:r>
              <a:rPr lang="en-US" dirty="0"/>
              <a:t>. Et </a:t>
            </a:r>
            <a:r>
              <a:rPr lang="en-US" dirty="0" err="1"/>
              <a:t>resciis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en-US" dirty="0"/>
              <a:t> </a:t>
            </a:r>
            <a:r>
              <a:rPr lang="en-US" dirty="0" err="1"/>
              <a:t>berchitet</a:t>
            </a:r>
            <a:r>
              <a:rPr lang="en-US" dirty="0"/>
              <a:t> </a:t>
            </a:r>
            <a:r>
              <a:rPr lang="en-US" dirty="0" err="1"/>
              <a:t>volorepudia</a:t>
            </a:r>
            <a:r>
              <a:rPr lang="en-US" dirty="0"/>
              <a:t> </a:t>
            </a:r>
            <a:r>
              <a:rPr lang="en-US" dirty="0" err="1"/>
              <a:t>nusande</a:t>
            </a:r>
            <a:r>
              <a:rPr lang="en-US" dirty="0"/>
              <a:t>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venimendae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doluptur</a:t>
            </a:r>
            <a:r>
              <a:rPr lang="en-US" dirty="0"/>
              <a:t> sim resto </a:t>
            </a:r>
            <a:r>
              <a:rPr lang="en-US" dirty="0" err="1"/>
              <a:t>eaquam</a:t>
            </a:r>
            <a:r>
              <a:rPr lang="en-US" dirty="0"/>
              <a:t> </a:t>
            </a:r>
            <a:r>
              <a:rPr lang="en-US" dirty="0" err="1"/>
              <a:t>enimin</a:t>
            </a:r>
            <a:r>
              <a:rPr lang="en-US" dirty="0"/>
              <a:t> et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et.</a:t>
            </a:r>
          </a:p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458699"/>
            <a:ext cx="8503920" cy="949127"/>
          </a:xfrm>
        </p:spPr>
        <p:txBody>
          <a:bodyPr anchor="ctr" anchorCtr="0"/>
          <a:lstStyle>
            <a:lvl1pPr marL="0" marR="0" indent="0" algn="l" defTabSz="41148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060" kern="1200" cap="all" dirty="0">
                <a:solidFill>
                  <a:srgbClr val="623393"/>
                </a:solidFill>
                <a:latin typeface="FreightSans Pro Semibold" panose="02000603040000020004" pitchFamily="50" charset="0"/>
                <a:ea typeface="+mn-ea"/>
                <a:cs typeface="FreightSans Pro Semibold" panose="02000603040000020004" pitchFamily="50" charset="0"/>
              </a:defRPr>
            </a:lvl1pPr>
          </a:lstStyle>
          <a:p>
            <a:pPr marL="0" marR="0" lvl="0" indent="0" algn="l" defTabSz="411480" rtl="0" eaLnBrk="1" fontAlgn="auto" latinLnBrk="0" hangingPunct="1">
              <a:lnSpc>
                <a:spcPts val="3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60" b="0" i="0" u="none" strike="noStrike" kern="1200" cap="all" spc="0" normalizeH="0" baseline="0" noProof="0" dirty="0">
                <a:ln>
                  <a:noFill/>
                </a:ln>
                <a:solidFill>
                  <a:srgbClr val="623393"/>
                </a:solidFill>
                <a:effectLst/>
                <a:uLnTx/>
                <a:uFillTx/>
                <a:latin typeface="FreightSans Pro Semibold"/>
                <a:ea typeface="+mn-ea"/>
                <a:cs typeface="FreightSans Pro Semibold"/>
              </a:rPr>
              <a:t>This is a spot for a title that is long enough for two lines</a:t>
            </a:r>
          </a:p>
        </p:txBody>
      </p:sp>
      <p:sp>
        <p:nvSpPr>
          <p:cNvPr id="6" name="Rectangle 1"/>
          <p:cNvSpPr/>
          <p:nvPr userDrawn="1"/>
        </p:nvSpPr>
        <p:spPr>
          <a:xfrm>
            <a:off x="7246471" y="4177392"/>
            <a:ext cx="1897529" cy="966108"/>
          </a:xfrm>
          <a:custGeom>
            <a:avLst/>
            <a:gdLst>
              <a:gd name="connsiteX0" fmla="*/ 0 w 2409265"/>
              <a:gd name="connsiteY0" fmla="*/ 0 h 1404470"/>
              <a:gd name="connsiteX1" fmla="*/ 2409265 w 2409265"/>
              <a:gd name="connsiteY1" fmla="*/ 0 h 1404470"/>
              <a:gd name="connsiteX2" fmla="*/ 2409265 w 2409265"/>
              <a:gd name="connsiteY2" fmla="*/ 1404470 h 1404470"/>
              <a:gd name="connsiteX3" fmla="*/ 0 w 2409265"/>
              <a:gd name="connsiteY3" fmla="*/ 1404470 h 1404470"/>
              <a:gd name="connsiteX4" fmla="*/ 0 w 2409265"/>
              <a:gd name="connsiteY4" fmla="*/ 0 h 1404470"/>
              <a:gd name="connsiteX0" fmla="*/ 349250 w 2758515"/>
              <a:gd name="connsiteY0" fmla="*/ 0 h 1404470"/>
              <a:gd name="connsiteX1" fmla="*/ 2758515 w 2758515"/>
              <a:gd name="connsiteY1" fmla="*/ 0 h 1404470"/>
              <a:gd name="connsiteX2" fmla="*/ 2758515 w 2758515"/>
              <a:gd name="connsiteY2" fmla="*/ 1404470 h 1404470"/>
              <a:gd name="connsiteX3" fmla="*/ 0 w 2758515"/>
              <a:gd name="connsiteY3" fmla="*/ 1404470 h 1404470"/>
              <a:gd name="connsiteX4" fmla="*/ 349250 w 2758515"/>
              <a:gd name="connsiteY4" fmla="*/ 0 h 140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515" h="1404470">
                <a:moveTo>
                  <a:pt x="349250" y="0"/>
                </a:moveTo>
                <a:lnTo>
                  <a:pt x="2758515" y="0"/>
                </a:lnTo>
                <a:lnTo>
                  <a:pt x="2758515" y="1404470"/>
                </a:lnTo>
                <a:lnTo>
                  <a:pt x="0" y="1404470"/>
                </a:lnTo>
                <a:lnTo>
                  <a:pt x="349250" y="0"/>
                </a:lnTo>
                <a:close/>
              </a:path>
            </a:pathLst>
          </a:cu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0518" y="4421386"/>
            <a:ext cx="1200404" cy="4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8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/>
          <p:nvPr userDrawn="1"/>
        </p:nvSpPr>
        <p:spPr>
          <a:xfrm>
            <a:off x="7246471" y="4177392"/>
            <a:ext cx="1897529" cy="966108"/>
          </a:xfrm>
          <a:custGeom>
            <a:avLst/>
            <a:gdLst>
              <a:gd name="connsiteX0" fmla="*/ 0 w 2409265"/>
              <a:gd name="connsiteY0" fmla="*/ 0 h 1404470"/>
              <a:gd name="connsiteX1" fmla="*/ 2409265 w 2409265"/>
              <a:gd name="connsiteY1" fmla="*/ 0 h 1404470"/>
              <a:gd name="connsiteX2" fmla="*/ 2409265 w 2409265"/>
              <a:gd name="connsiteY2" fmla="*/ 1404470 h 1404470"/>
              <a:gd name="connsiteX3" fmla="*/ 0 w 2409265"/>
              <a:gd name="connsiteY3" fmla="*/ 1404470 h 1404470"/>
              <a:gd name="connsiteX4" fmla="*/ 0 w 2409265"/>
              <a:gd name="connsiteY4" fmla="*/ 0 h 1404470"/>
              <a:gd name="connsiteX0" fmla="*/ 349250 w 2758515"/>
              <a:gd name="connsiteY0" fmla="*/ 0 h 1404470"/>
              <a:gd name="connsiteX1" fmla="*/ 2758515 w 2758515"/>
              <a:gd name="connsiteY1" fmla="*/ 0 h 1404470"/>
              <a:gd name="connsiteX2" fmla="*/ 2758515 w 2758515"/>
              <a:gd name="connsiteY2" fmla="*/ 1404470 h 1404470"/>
              <a:gd name="connsiteX3" fmla="*/ 0 w 2758515"/>
              <a:gd name="connsiteY3" fmla="*/ 1404470 h 1404470"/>
              <a:gd name="connsiteX4" fmla="*/ 349250 w 2758515"/>
              <a:gd name="connsiteY4" fmla="*/ 0 h 140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515" h="1404470">
                <a:moveTo>
                  <a:pt x="349250" y="0"/>
                </a:moveTo>
                <a:lnTo>
                  <a:pt x="2758515" y="0"/>
                </a:lnTo>
                <a:lnTo>
                  <a:pt x="2758515" y="1404470"/>
                </a:lnTo>
                <a:lnTo>
                  <a:pt x="0" y="1404470"/>
                </a:lnTo>
                <a:lnTo>
                  <a:pt x="349250" y="0"/>
                </a:lnTo>
                <a:close/>
              </a:path>
            </a:pathLst>
          </a:cu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0518" y="4421386"/>
            <a:ext cx="1200404" cy="492252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4572000" y="1602612"/>
            <a:ext cx="0" cy="2731770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458698"/>
            <a:ext cx="8503920" cy="946404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900"/>
              </a:spcBef>
              <a:buNone/>
              <a:defRPr lang="en-US" sz="3060" kern="1200" cap="all" dirty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0" y="1602612"/>
            <a:ext cx="3883936" cy="2600554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842838" y="1602612"/>
            <a:ext cx="3949637" cy="2600554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B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02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Bulle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/>
          <p:cNvSpPr/>
          <p:nvPr userDrawn="1"/>
        </p:nvSpPr>
        <p:spPr>
          <a:xfrm>
            <a:off x="7246471" y="4177392"/>
            <a:ext cx="1897529" cy="966108"/>
          </a:xfrm>
          <a:custGeom>
            <a:avLst/>
            <a:gdLst>
              <a:gd name="connsiteX0" fmla="*/ 0 w 2409265"/>
              <a:gd name="connsiteY0" fmla="*/ 0 h 1404470"/>
              <a:gd name="connsiteX1" fmla="*/ 2409265 w 2409265"/>
              <a:gd name="connsiteY1" fmla="*/ 0 h 1404470"/>
              <a:gd name="connsiteX2" fmla="*/ 2409265 w 2409265"/>
              <a:gd name="connsiteY2" fmla="*/ 1404470 h 1404470"/>
              <a:gd name="connsiteX3" fmla="*/ 0 w 2409265"/>
              <a:gd name="connsiteY3" fmla="*/ 1404470 h 1404470"/>
              <a:gd name="connsiteX4" fmla="*/ 0 w 2409265"/>
              <a:gd name="connsiteY4" fmla="*/ 0 h 1404470"/>
              <a:gd name="connsiteX0" fmla="*/ 349250 w 2758515"/>
              <a:gd name="connsiteY0" fmla="*/ 0 h 1404470"/>
              <a:gd name="connsiteX1" fmla="*/ 2758515 w 2758515"/>
              <a:gd name="connsiteY1" fmla="*/ 0 h 1404470"/>
              <a:gd name="connsiteX2" fmla="*/ 2758515 w 2758515"/>
              <a:gd name="connsiteY2" fmla="*/ 1404470 h 1404470"/>
              <a:gd name="connsiteX3" fmla="*/ 0 w 2758515"/>
              <a:gd name="connsiteY3" fmla="*/ 1404470 h 1404470"/>
              <a:gd name="connsiteX4" fmla="*/ 349250 w 2758515"/>
              <a:gd name="connsiteY4" fmla="*/ 0 h 1404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8515" h="1404470">
                <a:moveTo>
                  <a:pt x="349250" y="0"/>
                </a:moveTo>
                <a:lnTo>
                  <a:pt x="2758515" y="0"/>
                </a:lnTo>
                <a:lnTo>
                  <a:pt x="2758515" y="1404470"/>
                </a:lnTo>
                <a:lnTo>
                  <a:pt x="0" y="1404470"/>
                </a:lnTo>
                <a:lnTo>
                  <a:pt x="349250" y="0"/>
                </a:lnTo>
                <a:close/>
              </a:path>
            </a:pathLst>
          </a:custGeom>
          <a:solidFill>
            <a:srgbClr val="4F1E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0518" y="4421386"/>
            <a:ext cx="1200404" cy="492252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3036572" y="1602612"/>
            <a:ext cx="0" cy="2731770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980635" y="1602612"/>
            <a:ext cx="0" cy="2731770"/>
          </a:xfrm>
          <a:prstGeom prst="line">
            <a:avLst/>
          </a:prstGeom>
          <a:ln w="12700">
            <a:solidFill>
              <a:schemeClr val="tx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458698"/>
            <a:ext cx="8503920" cy="946404"/>
          </a:xfrm>
        </p:spPr>
        <p:txBody>
          <a:bodyPr anchor="ctr" anchorCtr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US" sz="3060" kern="1200" cap="all" dirty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1pPr>
          </a:lstStyle>
          <a:p>
            <a:pPr lvl="0"/>
            <a:r>
              <a:rPr lang="en-US" dirty="0"/>
              <a:t>This is a spot for a title that is long enough for two lines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1" y="1602612"/>
            <a:ext cx="2377440" cy="2674620"/>
          </a:xfrm>
        </p:spPr>
        <p:txBody>
          <a:bodyPr wrap="square" numCol="1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327122" y="1602612"/>
            <a:ext cx="2377440" cy="2674620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B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260124" y="1602612"/>
            <a:ext cx="2377440" cy="2674620"/>
          </a:xfrm>
        </p:spPr>
        <p:txBody>
          <a:bodyPr numCol="1"/>
          <a:lstStyle>
            <a:lvl1pPr marL="0" indent="0" algn="l"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Bullet Points C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83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B27F30-1EBD-40C8-933D-B9881F691B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4F1E8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  <a:latin typeface="FreightSans Pro Medium" panose="02000606030000020004" pitchFamily="50" charset="0"/>
              </a:defRPr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  <a:latin typeface="FreightSans Pro Medium" panose="02000606030000020004" pitchFamily="50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  <a:latin typeface="FreightSans Pro Medium" panose="02000606030000020004" pitchFamily="50" charset="0"/>
              </a:defRPr>
            </a:lvl1pPr>
          </a:lstStyle>
          <a:p>
            <a:fld id="{D56D9E85-60E1-204E-9031-842F3CBB95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7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2" r:id="rId3"/>
    <p:sldLayoutId id="2147483654" r:id="rId4"/>
    <p:sldLayoutId id="2147483655" r:id="rId5"/>
    <p:sldLayoutId id="2147483686" r:id="rId6"/>
    <p:sldLayoutId id="2147483656" r:id="rId7"/>
    <p:sldLayoutId id="2147483657" r:id="rId8"/>
    <p:sldLayoutId id="2147483658" r:id="rId9"/>
    <p:sldLayoutId id="2147483659" r:id="rId10"/>
    <p:sldLayoutId id="2147483667" r:id="rId11"/>
    <p:sldLayoutId id="2147483660" r:id="rId12"/>
    <p:sldLayoutId id="2147483685" r:id="rId13"/>
    <p:sldLayoutId id="2147483661" r:id="rId14"/>
    <p:sldLayoutId id="2147483662" r:id="rId15"/>
    <p:sldLayoutId id="2147483663" r:id="rId16"/>
    <p:sldLayoutId id="2147483668" r:id="rId17"/>
    <p:sldLayoutId id="2147483665" r:id="rId18"/>
    <p:sldLayoutId id="2147483671" r:id="rId19"/>
    <p:sldLayoutId id="2147483666" r:id="rId20"/>
    <p:sldLayoutId id="2147483670" r:id="rId21"/>
    <p:sldLayoutId id="2147483669" r:id="rId22"/>
  </p:sldLayoutIdLst>
  <p:txStyles>
    <p:titleStyle>
      <a:lvl1pPr algn="l" defTabSz="411480" rtl="0" eaLnBrk="1" latinLnBrk="0" hangingPunct="1">
        <a:spcBef>
          <a:spcPct val="0"/>
        </a:spcBef>
        <a:buNone/>
        <a:defRPr sz="3960" kern="1200">
          <a:solidFill>
            <a:srgbClr val="623393"/>
          </a:solidFill>
          <a:latin typeface="FreightMacro Pro Semibold" panose="02000603040000020004" pitchFamily="50" charset="0"/>
          <a:ea typeface="+mj-ea"/>
          <a:cs typeface="+mj-cs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1pPr>
      <a:lvl2pPr marL="668655" indent="-257175" algn="l" defTabSz="411480" rtl="0" eaLnBrk="1" latinLnBrk="0" hangingPunct="1">
        <a:spcBef>
          <a:spcPct val="20000"/>
        </a:spcBef>
        <a:buFont typeface="Arial"/>
        <a:buChar char="–"/>
        <a:defRPr sz="252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2pPr>
      <a:lvl3pPr marL="1028700" indent="-205740" algn="l" defTabSz="411480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3pPr>
      <a:lvl4pPr marL="1440180" indent="-205740" algn="l" defTabSz="41148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4pPr>
      <a:lvl5pPr marL="1851660" indent="-205740" algn="l" defTabSz="41148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FreightSans Pro Medium" panose="02000606030000020004" pitchFamily="50" charset="0"/>
          <a:ea typeface="+mn-ea"/>
          <a:cs typeface="+mn-cs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cu.edu/apply/graduate-school/students/Thesis-and-Disseration-Resources.asp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dadmin.com/main/home?siteId=14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droyer@wcu.edu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057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9A339B-326B-FF40-9A2E-7D8AAC9AC1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process and deadlines assume May graduation—work with your Program Director and Committee Chair for Dec or August completions</a:t>
            </a:r>
          </a:p>
          <a:p>
            <a:r>
              <a:rPr lang="en-US" dirty="0"/>
              <a:t>Fall 3/Spring 3 semester students defend their Final DQ to their committees</a:t>
            </a:r>
          </a:p>
          <a:p>
            <a:r>
              <a:rPr lang="en-US" dirty="0"/>
              <a:t>Following successful defense of Final DQ, students should submit their DQ defense documents to PROQUEST by </a:t>
            </a:r>
            <a:r>
              <a:rPr lang="en-US" dirty="0">
                <a:highlight>
                  <a:srgbClr val="FFFF00"/>
                </a:highlight>
              </a:rPr>
              <a:t>April 10</a:t>
            </a:r>
            <a:r>
              <a:rPr lang="en-US" baseline="30000" dirty="0">
                <a:highlight>
                  <a:srgbClr val="FFFF00"/>
                </a:highlight>
              </a:rPr>
              <a:t>th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/>
              <a:t>(see required documents on next slide)</a:t>
            </a:r>
          </a:p>
          <a:p>
            <a:r>
              <a:rPr lang="en-US" dirty="0"/>
              <a:t>Students should also email Final Disquisition Committee Approval Forms (with signatures) and the final DQ document to Denise Royer (</a:t>
            </a:r>
            <a:r>
              <a:rPr lang="en-US" dirty="0" err="1"/>
              <a:t>droyer@wcu.edu</a:t>
            </a:r>
            <a:r>
              <a:rPr lang="en-US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D465C-40FA-B447-A85C-0A4EA57DAC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The Final Disquisition (DQ)—</a:t>
            </a:r>
            <a:r>
              <a:rPr lang="en-US" sz="2400" dirty="0"/>
              <a:t>assumes May graduation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761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40F33-E7F1-314C-B8D9-16B90935F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458698"/>
            <a:ext cx="8503920" cy="946404"/>
          </a:xfrm>
        </p:spPr>
        <p:txBody>
          <a:bodyPr anchor="ctr">
            <a:normAutofit/>
          </a:bodyPr>
          <a:lstStyle/>
          <a:p>
            <a:r>
              <a:rPr lang="en-US" dirty="0"/>
              <a:t>PROQUEST-FINAL DQ DEFENSE DOCUMENTS-Due Date April 10th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A05AA-CDB6-CC45-BAA7-DB713EEB75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1602612"/>
            <a:ext cx="3883936" cy="260055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Final Disquisition Committee Form signed (supplemental forms)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Final DQ paper with all revisions requested by committee (pdf section)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uploading final DQ and signed committee forms, hit</a:t>
            </a:r>
          </a:p>
          <a:p>
            <a:pPr algn="ctr"/>
            <a:r>
              <a:rPr lang="en-US" sz="2000" b="1" dirty="0">
                <a:solidFill>
                  <a:srgbClr val="6F27B6"/>
                </a:solidFill>
              </a:rPr>
              <a:t>SUBMIT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52ABAA0-7AFE-4ECC-8128-AC90F8FBA5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2838" y="1602612"/>
            <a:ext cx="3949637" cy="260055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3F1153E-F885-6D4A-835C-CBEFC1B29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96" y="1405102"/>
            <a:ext cx="4874874" cy="28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48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 8">
            <a:extLst>
              <a:ext uri="{FF2B5EF4-FFF2-40B4-BE49-F238E27FC236}">
                <a16:creationId xmlns:a16="http://schemas.microsoft.com/office/drawing/2014/main" id="{F6F870DD-28C8-4967-8C4E-246478D29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513" b="27433"/>
          <a:stretch/>
        </p:blipFill>
        <p:spPr>
          <a:xfrm>
            <a:off x="20" y="10"/>
            <a:ext cx="9143980" cy="3046085"/>
          </a:xfrm>
          <a:prstGeom prst="rect">
            <a:avLst/>
          </a:prstGeom>
          <a:noFill/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F7A806D-B1E9-41A3-814C-B475C26913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5557" y="3600451"/>
            <a:ext cx="1928355" cy="254069"/>
          </a:xfrm>
        </p:spPr>
        <p:txBody>
          <a:bodyPr/>
          <a:lstStyle/>
          <a:p>
            <a:r>
              <a:rPr lang="en-US" dirty="0"/>
              <a:t>Review DQ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4936D30-6387-47AD-8B5E-396669C5DE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1390" y="3942643"/>
            <a:ext cx="1928355" cy="1112736"/>
          </a:xfrm>
        </p:spPr>
        <p:txBody>
          <a:bodyPr/>
          <a:lstStyle/>
          <a:p>
            <a:r>
              <a:rPr lang="en-US" dirty="0"/>
              <a:t>Correct Graduate School formatting (review guide)</a:t>
            </a:r>
          </a:p>
          <a:p>
            <a:r>
              <a:rPr lang="en-US" dirty="0"/>
              <a:t>Might be returned for edits</a:t>
            </a:r>
          </a:p>
          <a:p>
            <a:r>
              <a:rPr lang="en-US" dirty="0"/>
              <a:t>Time is of the essence </a:t>
            </a:r>
          </a:p>
          <a:p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D96B3F-017D-44DC-AE6D-D7F8551F98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70457" y="3600451"/>
            <a:ext cx="1928355" cy="254069"/>
          </a:xfrm>
        </p:spPr>
        <p:txBody>
          <a:bodyPr/>
          <a:lstStyle/>
          <a:p>
            <a:r>
              <a:rPr lang="en-US" dirty="0"/>
              <a:t>Print Final approval form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CF69944-77B3-434D-9E0B-AFF69C98F4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66291" y="3942643"/>
            <a:ext cx="1928355" cy="1112736"/>
          </a:xfrm>
        </p:spPr>
        <p:txBody>
          <a:bodyPr/>
          <a:lstStyle/>
          <a:p>
            <a:r>
              <a:rPr lang="en-US" dirty="0"/>
              <a:t>Graduate School will print the signed Final Approval Form and will send it to Dean of Graduate School for approval/signature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162E35D-F720-4F0E-90A0-D3997624E7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69792" y="3600451"/>
            <a:ext cx="1928355" cy="254069"/>
          </a:xfrm>
        </p:spPr>
        <p:txBody>
          <a:bodyPr/>
          <a:lstStyle/>
          <a:p>
            <a:r>
              <a:rPr lang="en-US" dirty="0"/>
              <a:t>Upload Dean’s signature form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C89205E-6B9F-4BFB-8FC6-2F53E545E8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65626" y="3942643"/>
            <a:ext cx="1928355" cy="1112736"/>
          </a:xfrm>
        </p:spPr>
        <p:txBody>
          <a:bodyPr/>
          <a:lstStyle/>
          <a:p>
            <a:r>
              <a:rPr lang="en-US" dirty="0"/>
              <a:t>Graduate School will upload the signed Final Approval Form with the Dean’s signature back to student’s ProQuest Account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A2912B8-A840-4D4E-B1A8-8CD6DD762C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69127" y="3600451"/>
            <a:ext cx="1928355" cy="254069"/>
          </a:xfrm>
        </p:spPr>
        <p:txBody>
          <a:bodyPr/>
          <a:lstStyle/>
          <a:p>
            <a:r>
              <a:rPr lang="en-US" dirty="0"/>
              <a:t>Clear for graduation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87BF6526-5874-414A-86B7-104A182A98E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64961" y="3942643"/>
            <a:ext cx="1928355" cy="1112736"/>
          </a:xfrm>
        </p:spPr>
        <p:txBody>
          <a:bodyPr/>
          <a:lstStyle/>
          <a:p>
            <a:r>
              <a:rPr lang="en-US" dirty="0"/>
              <a:t>Graduate School will mark the DQ as complete and ready for publication</a:t>
            </a:r>
          </a:p>
          <a:p>
            <a:r>
              <a:rPr lang="en-US" dirty="0"/>
              <a:t>Student will be notified via </a:t>
            </a:r>
            <a:r>
              <a:rPr lang="en-US" dirty="0" err="1"/>
              <a:t>Proquest</a:t>
            </a:r>
            <a:r>
              <a:rPr lang="en-US" dirty="0"/>
              <a:t> of successful completion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9BB170-EDE2-9E47-8AFD-386278FCFDD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1389" y="3000306"/>
            <a:ext cx="8566088" cy="495635"/>
          </a:xfrm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Graduate School Role--Processing for Completion</a:t>
            </a:r>
          </a:p>
        </p:txBody>
      </p:sp>
    </p:spTree>
    <p:extLst>
      <p:ext uri="{BB962C8B-B14F-4D97-AF65-F5344CB8AC3E}">
        <p14:creationId xmlns:p14="http://schemas.microsoft.com/office/powerpoint/2010/main" val="30106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3E2F45E-098E-1E43-9686-AB8DB77AB6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319812"/>
            <a:ext cx="8503920" cy="88056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about the forms. . . . . . .</a:t>
            </a:r>
          </a:p>
        </p:txBody>
      </p: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CD59FE0B-C7F2-6F40-8A97-28081FD0B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26" y="1596898"/>
            <a:ext cx="2371708" cy="3438115"/>
          </a:xfrm>
          <a:prstGeom prst="rect">
            <a:avLst/>
          </a:prstGeom>
          <a:noFill/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35B574-F213-3E40-BFC2-404B89CBA5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04882" y="1846383"/>
            <a:ext cx="2688513" cy="318862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Forms are word docs--Available on website (4/15/21)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Face to Face defense-–wet signatures are fine—scan the completed form to your computer-upload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Electronic defenses—electronic signatures-faculty might need coaching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C88D803-DE9C-4B11-8DAC-6C2DBA7AD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526" y="1725769"/>
            <a:ext cx="2481677" cy="305975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 descr="Table&#10;&#10;Description automatically generated">
            <a:extLst>
              <a:ext uri="{FF2B5EF4-FFF2-40B4-BE49-F238E27FC236}">
                <a16:creationId xmlns:a16="http://schemas.microsoft.com/office/drawing/2014/main" id="{BB676600-F3A8-094C-8424-D6EA8446D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2" y="1596898"/>
            <a:ext cx="2688514" cy="354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1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2865" y="1836496"/>
            <a:ext cx="8422633" cy="266951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Avoid formatting Issues by reading the guide before you begin writing</a:t>
            </a:r>
          </a:p>
          <a:p>
            <a:r>
              <a:rPr lang="en-US" dirty="0"/>
              <a:t>Graduate school formatting guide differs from APA 7</a:t>
            </a:r>
            <a:r>
              <a:rPr lang="en-US" baseline="30000" dirty="0"/>
              <a:t>th</a:t>
            </a:r>
            <a:r>
              <a:rPr lang="en-US" dirty="0"/>
              <a:t> edition in several ways:</a:t>
            </a:r>
          </a:p>
          <a:p>
            <a:pPr lvl="1"/>
            <a:r>
              <a:rPr lang="en-US" sz="1600" dirty="0"/>
              <a:t>Eliminate the running header</a:t>
            </a:r>
          </a:p>
          <a:p>
            <a:pPr lvl="1"/>
            <a:r>
              <a:rPr lang="en-US" sz="1600" dirty="0"/>
              <a:t>Page numbers are on the bottom of page centered</a:t>
            </a:r>
          </a:p>
          <a:p>
            <a:pPr lvl="1"/>
            <a:r>
              <a:rPr lang="en-US" sz="1600" dirty="0"/>
              <a:t>Roman Numerals are used for font matter; Title page is </a:t>
            </a:r>
            <a:r>
              <a:rPr lang="en-US" sz="1600" dirty="0" err="1"/>
              <a:t>i</a:t>
            </a:r>
            <a:r>
              <a:rPr lang="en-US" sz="1600" dirty="0"/>
              <a:t> but it is not used; begin with ii</a:t>
            </a:r>
          </a:p>
          <a:p>
            <a:r>
              <a:rPr lang="en-US" dirty="0"/>
              <a:t>Reach out to Graduate School Staff early with questions</a:t>
            </a:r>
          </a:p>
          <a:p>
            <a:r>
              <a:rPr lang="en-US" dirty="0"/>
              <a:t>Use tools in Word to assist with Table of Contents and Figures</a:t>
            </a:r>
          </a:p>
          <a:p>
            <a:pPr lvl="1"/>
            <a:r>
              <a:rPr lang="en-US" sz="1800" dirty="0"/>
              <a:t>Learn about these tools before you begin</a:t>
            </a:r>
          </a:p>
          <a:p>
            <a:pPr lvl="1"/>
            <a:r>
              <a:rPr lang="en-US" sz="1800" dirty="0"/>
              <a:t>Schedule sessions with writing center and tutors early</a:t>
            </a:r>
          </a:p>
          <a:p>
            <a:pPr marL="411480" lvl="1" indent="0">
              <a:buNone/>
            </a:pPr>
            <a:endParaRPr lang="en-US" sz="18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Formatting Issues</a:t>
            </a:r>
          </a:p>
        </p:txBody>
      </p:sp>
    </p:spTree>
    <p:extLst>
      <p:ext uri="{BB962C8B-B14F-4D97-AF65-F5344CB8AC3E}">
        <p14:creationId xmlns:p14="http://schemas.microsoft.com/office/powerpoint/2010/main" val="480559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90378" y="495395"/>
            <a:ext cx="8503920" cy="880567"/>
          </a:xfrm>
        </p:spPr>
        <p:txBody>
          <a:bodyPr/>
          <a:lstStyle/>
          <a:p>
            <a:r>
              <a:rPr lang="en-US" dirty="0"/>
              <a:t>Resources &amp; Guidelines—in ProQuest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9370726-B6AB-4344-8FB7-54EB682234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692" b="6692"/>
          <a:stretch>
            <a:fillRect/>
          </a:stretch>
        </p:blipFill>
        <p:spPr>
          <a:xfrm>
            <a:off x="460547" y="1481504"/>
            <a:ext cx="7817410" cy="310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04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Disquisition Resources on Web</a:t>
            </a:r>
          </a:p>
          <a:p>
            <a:pPr algn="ctr"/>
            <a:r>
              <a:rPr lang="en-US" dirty="0"/>
              <a:t>(</a:t>
            </a:r>
            <a:r>
              <a:rPr lang="en-US" sz="2000" dirty="0"/>
              <a:t>under construction</a:t>
            </a:r>
            <a:r>
              <a:rPr lang="en-US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US" sz="1050" dirty="0">
              <a:hlinkClick r:id="rId3"/>
            </a:endParaRPr>
          </a:p>
          <a:p>
            <a:endParaRPr lang="en-US" sz="1050" dirty="0">
              <a:hlinkClick r:id="rId3"/>
            </a:endParaRPr>
          </a:p>
          <a:p>
            <a:pPr algn="ctr"/>
            <a:r>
              <a:rPr lang="en-US" dirty="0"/>
              <a:t>Thesis and Disquisition Information and Resources</a:t>
            </a:r>
          </a:p>
          <a:p>
            <a:endParaRPr lang="en-US" sz="1050" dirty="0">
              <a:hlinkClick r:id="rId3"/>
            </a:endParaRPr>
          </a:p>
          <a:p>
            <a:r>
              <a:rPr lang="en-US" sz="1050" dirty="0">
                <a:hlinkClick r:id="rId3"/>
              </a:rPr>
              <a:t>https://www.wcu.edu/apply/graduate-school/students/Thesis-and-Disseration-Resources.aspx</a:t>
            </a:r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*</a:t>
            </a:r>
            <a:r>
              <a:rPr lang="en-US" sz="1050" dirty="0">
                <a:solidFill>
                  <a:srgbClr val="FF0000"/>
                </a:solidFill>
              </a:rPr>
              <a:t>Will be updated by April 15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46D405-BD74-42E7-A421-33A0DE49C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53" y="1559760"/>
            <a:ext cx="4403915" cy="1382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ED182A-81EA-4A47-A1E1-07E60DD3B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853" y="2980593"/>
            <a:ext cx="4439085" cy="20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31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2552" y="1146834"/>
            <a:ext cx="8503920" cy="1807382"/>
          </a:xfrm>
        </p:spPr>
        <p:txBody>
          <a:bodyPr>
            <a:noAutofit/>
          </a:bodyPr>
          <a:lstStyle/>
          <a:p>
            <a:r>
              <a:rPr lang="en-US" sz="3200" dirty="0"/>
              <a:t>GOOD Luck!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7250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B84A9B-CE8E-46B3-BCFA-B1BF75BBEF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400" dirty="0"/>
              <a:t>Disquisition Process</a:t>
            </a:r>
          </a:p>
          <a:p>
            <a:r>
              <a:rPr lang="en-US" sz="2400" dirty="0"/>
              <a:t>From Proposal to Defense and everything in the middle</a:t>
            </a:r>
          </a:p>
          <a:p>
            <a:endParaRPr lang="en-US" sz="2400" dirty="0"/>
          </a:p>
          <a:p>
            <a:br>
              <a:rPr lang="en-US" sz="2400" dirty="0"/>
            </a:br>
            <a:endParaRPr lang="en-US" sz="2400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B0A6918-00BF-4B41-9227-8ED4EB34FC38}"/>
              </a:ext>
            </a:extLst>
          </p:cNvPr>
          <p:cNvSpPr txBox="1">
            <a:spLocks/>
          </p:cNvSpPr>
          <p:nvPr/>
        </p:nvSpPr>
        <p:spPr>
          <a:xfrm>
            <a:off x="0" y="4190812"/>
            <a:ext cx="7187184" cy="1525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11480" rtl="0" eaLnBrk="1" latinLnBrk="0" hangingPunct="1">
              <a:spcBef>
                <a:spcPct val="20000"/>
              </a:spcBef>
              <a:buFont typeface="Arial"/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1pPr>
            <a:lvl2pPr marL="0" indent="0" algn="ctr" defTabSz="411480" rtl="0" eaLnBrk="1" latinLnBrk="0" hangingPunct="1">
              <a:spcBef>
                <a:spcPct val="20000"/>
              </a:spcBef>
              <a:buFont typeface="Arial"/>
              <a:buNone/>
              <a:defRPr lang="en-US" sz="3960" kern="1200" dirty="0" smtClean="0">
                <a:solidFill>
                  <a:srgbClr val="623393"/>
                </a:solidFill>
                <a:latin typeface="FreightSans Pro Semibold"/>
                <a:ea typeface="+mn-ea"/>
                <a:cs typeface="FreightSans Pro Semibold"/>
              </a:defRPr>
            </a:lvl2pPr>
            <a:lvl3pPr marL="82296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2160" kern="120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3pPr>
            <a:lvl4pPr marL="123444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4pPr>
            <a:lvl5pPr marL="1645920" indent="0" algn="l" defTabSz="41148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FreightSans Pro Medium" panose="02000606030000020004" pitchFamily="50" charset="0"/>
                <a:ea typeface="+mn-ea"/>
                <a:cs typeface="+mn-cs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endParaRPr lang="en-US" sz="1050" dirty="0">
              <a:solidFill>
                <a:schemeClr val="bg1"/>
              </a:solidFill>
            </a:endParaRPr>
          </a:p>
          <a:p>
            <a:pPr algn="l" fontAlgn="base"/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18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BCBF4-B7BB-5046-BF95-C04287B71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Spring 1 semester—students and Ed.D. faculty will create a DQ topic, approve DQ topic and identify appropriate DQ committee chairs (internal program process)</a:t>
            </a:r>
          </a:p>
          <a:p>
            <a:r>
              <a:rPr lang="en-US" dirty="0"/>
              <a:t>Fall 2 semester—students and chair identify committee membership</a:t>
            </a:r>
          </a:p>
          <a:p>
            <a:pPr marL="0" indent="0">
              <a:buNone/>
            </a:pPr>
            <a:r>
              <a:rPr lang="en-US" sz="1400" i="1" dirty="0">
                <a:solidFill>
                  <a:srgbClr val="FF0000"/>
                </a:solidFill>
              </a:rPr>
              <a:t>*It is the responsibility of committee chair to ensure all committee members have graduate faculty status</a:t>
            </a:r>
          </a:p>
          <a:p>
            <a:r>
              <a:rPr lang="en-US" dirty="0"/>
              <a:t>Late Fall 2 and/or early Spring 2 students will defend DQ Proposal to their committee</a:t>
            </a:r>
          </a:p>
          <a:p>
            <a:r>
              <a:rPr lang="en-US" dirty="0"/>
              <a:t>Following a successful defense of the DQ Proposal, students should create an account in </a:t>
            </a:r>
            <a:r>
              <a:rPr lang="en-US" dirty="0" err="1"/>
              <a:t>Proquest</a:t>
            </a:r>
            <a:r>
              <a:rPr lang="en-US" dirty="0"/>
              <a:t>—and upload several documents (see following slide)</a:t>
            </a:r>
          </a:p>
          <a:p>
            <a:pPr marL="41148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A9CF5-6795-744B-8517-3C68A69053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The DQ proposal </a:t>
            </a:r>
          </a:p>
          <a:p>
            <a:pPr algn="ctr"/>
            <a:r>
              <a:rPr lang="en-US" sz="2800" dirty="0"/>
              <a:t>Spring 1-Spring 2 </a:t>
            </a:r>
          </a:p>
        </p:txBody>
      </p:sp>
    </p:spTree>
    <p:extLst>
      <p:ext uri="{BB962C8B-B14F-4D97-AF65-F5344CB8AC3E}">
        <p14:creationId xmlns:p14="http://schemas.microsoft.com/office/powerpoint/2010/main" val="3948720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90378" y="495395"/>
            <a:ext cx="8503920" cy="880567"/>
          </a:xfrm>
        </p:spPr>
        <p:txBody>
          <a:bodyPr/>
          <a:lstStyle/>
          <a:p>
            <a:pPr algn="ctr"/>
            <a:r>
              <a:rPr lang="en-US" dirty="0"/>
              <a:t>Create a </a:t>
            </a:r>
            <a:r>
              <a:rPr lang="en-US" dirty="0" err="1"/>
              <a:t>proquest</a:t>
            </a:r>
            <a:r>
              <a:rPr lang="en-US" dirty="0"/>
              <a:t> account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C2D64-9B7A-4908-86E0-584CCF912AEC}"/>
              </a:ext>
            </a:extLst>
          </p:cNvPr>
          <p:cNvSpPr txBox="1"/>
          <p:nvPr/>
        </p:nvSpPr>
        <p:spPr>
          <a:xfrm>
            <a:off x="1841988" y="1385358"/>
            <a:ext cx="6013939" cy="48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3400"/>
              </a:lnSpc>
            </a:pPr>
            <a:r>
              <a:rPr lang="en-US" sz="2000" dirty="0">
                <a:hlinkClick r:id="rId3"/>
              </a:rPr>
              <a:t>https://www.etdadmin.com/main/home?siteId=149</a:t>
            </a:r>
            <a:endParaRPr kumimoji="0" lang="en-US" sz="2000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eightSans Pro Semibold"/>
              <a:ea typeface="+mn-ea"/>
              <a:cs typeface="FreightSans Pro Semi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BBE47D-19C3-4C42-A4E2-B74B052AF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17" y="2775147"/>
            <a:ext cx="4416992" cy="1833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BA464-4672-41D4-804C-80740F58D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454" y="2571750"/>
            <a:ext cx="3656844" cy="233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67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2865" y="1836496"/>
            <a:ext cx="8422633" cy="3210991"/>
          </a:xfrm>
        </p:spPr>
        <p:txBody>
          <a:bodyPr/>
          <a:lstStyle/>
          <a:p>
            <a:pPr algn="ctr"/>
            <a:r>
              <a:rPr lang="en-US" dirty="0"/>
              <a:t>Use the tabs on the left-hand side in grey to change sections—DQ Proposal process uses contact information, dissertation/thesis details, and supplemental files.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Proquest</a:t>
            </a:r>
            <a:r>
              <a:rPr lang="en-US" dirty="0"/>
              <a:t>: How to navigate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1B3E10-3B49-46E2-B0DF-BB04692ED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45" y="3212623"/>
            <a:ext cx="2905858" cy="12747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1577FC-EB13-40EF-8892-FA69E4761A5B}"/>
              </a:ext>
            </a:extLst>
          </p:cNvPr>
          <p:cNvSpPr/>
          <p:nvPr/>
        </p:nvSpPr>
        <p:spPr>
          <a:xfrm>
            <a:off x="940637" y="2689270"/>
            <a:ext cx="1697196" cy="30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Contact Information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DFB77-4FEC-4AB8-96A3-06FCDA4A8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03" y="2689270"/>
            <a:ext cx="4974395" cy="199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9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35A20-FFD8-B649-B3E8-834FB0491A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Proquest</a:t>
            </a:r>
            <a:r>
              <a:rPr lang="en-US" dirty="0"/>
              <a:t>—contact information &amp; </a:t>
            </a:r>
            <a:r>
              <a:rPr lang="en-US" dirty="0" err="1"/>
              <a:t>OrCID</a:t>
            </a:r>
            <a:r>
              <a:rPr lang="en-US" dirty="0"/>
              <a:t> Information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AB7F7-8FDF-D645-8626-2442B70768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CD15AB-6A56-524E-A4CE-F4532170EB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Please provide your catamount email address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will need to create an ORCID identifier with your contact—follow the prompts</a:t>
            </a: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F0BE73D-F111-D244-BADE-77DD1BF88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2" y="1559304"/>
            <a:ext cx="4294224" cy="27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4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7C89B0-62F7-6240-BEEC-5865034EF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PROQUEST-Dissertation/Thesis details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89866-8C08-B448-84EC-D686963502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 your title—can be tentative until Feb. 15 (May grads); Oct. 15 (Dec grads)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 your DQ Proposal Abstract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 your Committee Chair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 your Committee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the remaining questions on the screen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75D65-0B04-7340-BCBA-C809C20346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2ADCAEB-1D7A-1D42-8C0B-A0B9A51E3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57" y="1602612"/>
            <a:ext cx="4589398" cy="30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8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0E8DC3-7EC0-4F4C-8B7F-4BF4F6A78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" y="219456"/>
            <a:ext cx="8503920" cy="1069848"/>
          </a:xfrm>
        </p:spPr>
        <p:txBody>
          <a:bodyPr>
            <a:normAutofit/>
          </a:bodyPr>
          <a:lstStyle/>
          <a:p>
            <a:r>
              <a:rPr lang="en-US" sz="2800" dirty="0" err="1"/>
              <a:t>Proquest</a:t>
            </a:r>
            <a:r>
              <a:rPr lang="en-US" sz="2800" dirty="0"/>
              <a:t>-Supplemental Files-2 documents required-May 15</a:t>
            </a:r>
            <a:r>
              <a:rPr lang="en-US" sz="2800" baseline="30000" dirty="0"/>
              <a:t>th</a:t>
            </a:r>
            <a:r>
              <a:rPr lang="en-US" sz="2800" dirty="0"/>
              <a:t> Deadline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E97B8-8B0A-A346-AE27-D13C64DF12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Disquisition Proposal Defense Committee Approval Form signed by committee members (linked on website)</a:t>
            </a:r>
          </a:p>
          <a:p>
            <a:r>
              <a:rPr lang="en-US" i="1" dirty="0"/>
              <a:t>*</a:t>
            </a:r>
            <a:r>
              <a:rPr lang="en-US" i="1" dirty="0">
                <a:highlight>
                  <a:srgbClr val="FFFF00"/>
                </a:highlight>
              </a:rPr>
              <a:t>notice naming convention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Disquisition Proposal Paper (formatting APA, 7</a:t>
            </a:r>
            <a:r>
              <a:rPr lang="en-US" baseline="30000" dirty="0"/>
              <a:t>th</a:t>
            </a:r>
            <a:r>
              <a:rPr lang="en-US" dirty="0"/>
              <a:t> ed)</a:t>
            </a:r>
          </a:p>
          <a:p>
            <a:r>
              <a:rPr lang="en-US" i="1" dirty="0"/>
              <a:t>*</a:t>
            </a:r>
            <a:r>
              <a:rPr lang="en-US" i="1" dirty="0">
                <a:highlight>
                  <a:srgbClr val="FFFF00"/>
                </a:highlight>
              </a:rPr>
              <a:t>notice naming convention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* In addition, Please email your Defense Committee Approval Form to Denise Royer </a:t>
            </a:r>
            <a:r>
              <a:rPr lang="en-US" dirty="0"/>
              <a:t>(</a:t>
            </a:r>
            <a:r>
              <a:rPr lang="en-US" dirty="0">
                <a:hlinkClick r:id="rId2"/>
              </a:rPr>
              <a:t>droyer@wcu.edu</a:t>
            </a:r>
            <a:r>
              <a:rPr lang="en-US" dirty="0"/>
              <a:t>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BB221-9383-FA48-9743-7CD9EB7B21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AB42ACF-B253-0B42-BF71-4405EC155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96" y="1602611"/>
            <a:ext cx="4542779" cy="303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41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EE3CA1-441D-F04C-AEA3-0CF138CF5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2865" y="1836496"/>
            <a:ext cx="8422633" cy="2662351"/>
          </a:xfrm>
        </p:spPr>
        <p:txBody>
          <a:bodyPr/>
          <a:lstStyle/>
          <a:p>
            <a:r>
              <a:rPr lang="en-US" sz="2800" dirty="0"/>
              <a:t>Do not hit submit—email The Graduate School (</a:t>
            </a:r>
            <a:r>
              <a:rPr lang="en-US" sz="2800" dirty="0" err="1"/>
              <a:t>Grad@wcu.edu</a:t>
            </a:r>
            <a:r>
              <a:rPr lang="en-US" sz="2800" dirty="0"/>
              <a:t>)</a:t>
            </a:r>
          </a:p>
          <a:p>
            <a:r>
              <a:rPr lang="en-US" sz="2400" dirty="0"/>
              <a:t>The Graduate School will verify committee and committee memberships</a:t>
            </a:r>
          </a:p>
          <a:p>
            <a:endParaRPr lang="en-US" sz="800" dirty="0"/>
          </a:p>
          <a:p>
            <a:r>
              <a:rPr lang="en-US" sz="2400" dirty="0"/>
              <a:t>You will be added to the anticipated completion spreadsheet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E978BB-3C30-E740-BB5D-629458C743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/>
              <a:t>DQ Proposal Process is complete</a:t>
            </a:r>
          </a:p>
        </p:txBody>
      </p:sp>
    </p:spTree>
    <p:extLst>
      <p:ext uri="{BB962C8B-B14F-4D97-AF65-F5344CB8AC3E}">
        <p14:creationId xmlns:p14="http://schemas.microsoft.com/office/powerpoint/2010/main" val="16613934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1E80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alpha val="3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 marR="0" indent="0" algn="l" defTabSz="914400" rtl="0" eaLnBrk="1" fontAlgn="auto" latinLnBrk="0" hangingPunct="1">
          <a:lnSpc>
            <a:spcPts val="34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kern="1200" cap="all" spc="0" normalizeH="0" baseline="0" noProof="0" dirty="0" smtClean="0">
            <a:ln>
              <a:noFill/>
            </a:ln>
            <a:solidFill>
              <a:prstClr val="white"/>
            </a:solidFill>
            <a:effectLst/>
            <a:uLnTx/>
            <a:uFillTx/>
            <a:latin typeface="FreightSans Pro Semibold"/>
            <a:ea typeface="+mn-ea"/>
            <a:cs typeface="FreightSans Pro Semibold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is amazing1.potx" id="{590B367D-C7D1-47B9-82AE-D038F54B52B7}" vid="{757DA012-2E8B-4D42-9165-9431CF50D7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1126</TotalTime>
  <Words>832</Words>
  <Application>Microsoft Macintosh PowerPoint</Application>
  <PresentationFormat>On-screen Show (16:9)</PresentationFormat>
  <Paragraphs>93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FreightMacro Pro Semibold</vt:lpstr>
      <vt:lpstr>FreightSans Pro Medium</vt:lpstr>
      <vt:lpstr>FreightSans Pro Semibold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Brandon Dehart</dc:creator>
  <cp:keywords/>
  <dc:description/>
  <cp:lastModifiedBy>Joy Bowers-Campbell</cp:lastModifiedBy>
  <cp:revision>136</cp:revision>
  <dcterms:created xsi:type="dcterms:W3CDTF">2018-04-12T17:37:06Z</dcterms:created>
  <dcterms:modified xsi:type="dcterms:W3CDTF">2021-04-20T20:16:08Z</dcterms:modified>
  <cp:category/>
</cp:coreProperties>
</file>