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
  </p:notesMasterIdLst>
  <p:handoutMasterIdLst>
    <p:handoutMasterId r:id="rId9"/>
  </p:handoutMasterIdLst>
  <p:sldIdLst>
    <p:sldId id="256" r:id="rId2"/>
    <p:sldId id="264" r:id="rId3"/>
    <p:sldId id="292" r:id="rId4"/>
    <p:sldId id="293" r:id="rId5"/>
    <p:sldId id="294" r:id="rId6"/>
    <p:sldId id="295" r:id="rId7"/>
  </p:sldIdLst>
  <p:sldSz cx="9144000" cy="5143500" type="screen16x9"/>
  <p:notesSz cx="7010400" cy="92964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3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1E84"/>
    <a:srgbClr val="C1A875"/>
    <a:srgbClr val="592D88"/>
    <a:srgbClr val="4F1E80"/>
    <a:srgbClr val="541E8A"/>
    <a:srgbClr val="551F8B"/>
    <a:srgbClr val="531D8D"/>
    <a:srgbClr val="501D85"/>
    <a:srgbClr val="531F88"/>
    <a:srgbClr val="5E2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8" autoAdjust="0"/>
    <p:restoredTop sz="94218" autoAdjust="0"/>
  </p:normalViewPr>
  <p:slideViewPr>
    <p:cSldViewPr snapToGrid="0">
      <p:cViewPr varScale="1">
        <p:scale>
          <a:sx n="154" d="100"/>
          <a:sy n="154" d="100"/>
        </p:scale>
        <p:origin x="208" y="200"/>
      </p:cViewPr>
      <p:guideLst>
        <p:guide orient="horz" pos="1616"/>
        <p:guide pos="3212"/>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80FC66-2F5B-1DBC-04EE-CE54D269E6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A3C7EE6-CA88-97C1-C44D-7E79AD1DFA0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9F9A72E-FF45-48E1-95BD-1F0BD429DFD6}" type="datetimeFigureOut">
              <a:rPr lang="en-US" smtClean="0"/>
              <a:t>4/7/24</a:t>
            </a:fld>
            <a:endParaRPr lang="en-US"/>
          </a:p>
        </p:txBody>
      </p:sp>
      <p:sp>
        <p:nvSpPr>
          <p:cNvPr id="4" name="Footer Placeholder 3">
            <a:extLst>
              <a:ext uri="{FF2B5EF4-FFF2-40B4-BE49-F238E27FC236}">
                <a16:creationId xmlns:a16="http://schemas.microsoft.com/office/drawing/2014/main" id="{ECE8FA7B-B5BD-7A53-6C9E-A185C22AC9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[Insert Department Name in Footer] 2024-2025 Budget Hearing Presentation</a:t>
            </a:r>
          </a:p>
        </p:txBody>
      </p:sp>
      <p:sp>
        <p:nvSpPr>
          <p:cNvPr id="5" name="Slide Number Placeholder 4">
            <a:extLst>
              <a:ext uri="{FF2B5EF4-FFF2-40B4-BE49-F238E27FC236}">
                <a16:creationId xmlns:a16="http://schemas.microsoft.com/office/drawing/2014/main" id="{8A3F2B6C-A46D-C78D-9C48-D5BD4DF34B2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6EA4BA-B1B6-4651-9936-3CA5E2509CE0}" type="slidenum">
              <a:rPr lang="en-US" smtClean="0"/>
              <a:t>‹#›</a:t>
            </a:fld>
            <a:endParaRPr lang="en-US"/>
          </a:p>
        </p:txBody>
      </p:sp>
    </p:spTree>
    <p:extLst>
      <p:ext uri="{BB962C8B-B14F-4D97-AF65-F5344CB8AC3E}">
        <p14:creationId xmlns:p14="http://schemas.microsoft.com/office/powerpoint/2010/main" val="17063954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763993-89CB-7745-915D-7E0FED36898F}" type="datetimeFigureOut">
              <a:rPr lang="en-US" smtClean="0"/>
              <a:t>4/7/24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[Insert Department Name in Footer] 2024-2025 Budget Hearing Presentation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0CF954-78B6-D648-A93C-8D94A6C3B224}" type="slidenum">
              <a:rPr lang="en-US" smtClean="0"/>
              <a:t>‹#›</a:t>
            </a:fld>
            <a:endParaRPr lang="en-US"/>
          </a:p>
        </p:txBody>
      </p:sp>
    </p:spTree>
    <p:extLst>
      <p:ext uri="{BB962C8B-B14F-4D97-AF65-F5344CB8AC3E}">
        <p14:creationId xmlns:p14="http://schemas.microsoft.com/office/powerpoint/2010/main" val="14783681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CU Logo Sol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35CA01-567D-C5FC-1D4D-462D23346C1F}"/>
              </a:ext>
            </a:extLst>
          </p:cNvPr>
          <p:cNvSpPr>
            <a:spLocks noGrp="1"/>
          </p:cNvSpPr>
          <p:nvPr>
            <p:ph type="body" sz="quarter" idx="10" hasCustomPrompt="1"/>
          </p:nvPr>
        </p:nvSpPr>
        <p:spPr>
          <a:xfrm>
            <a:off x="358776" y="1494062"/>
            <a:ext cx="5561964" cy="1320576"/>
          </a:xfrm>
        </p:spPr>
        <p:txBody>
          <a:bodyPr>
            <a:noAutofit/>
          </a:bodyPr>
          <a:lstStyle>
            <a:lvl1pPr marL="0" indent="0">
              <a:buNone/>
              <a:defRPr sz="4100" b="1">
                <a:solidFill>
                  <a:schemeClr val="bg1"/>
                </a:solidFill>
                <a:latin typeface="+mj-lt"/>
              </a:defRPr>
            </a:lvl1pPr>
            <a:lvl2pPr>
              <a:defRPr sz="4100" b="1">
                <a:solidFill>
                  <a:schemeClr val="bg1"/>
                </a:solidFill>
                <a:latin typeface="+mj-lt"/>
              </a:defRPr>
            </a:lvl2pPr>
            <a:lvl3pPr>
              <a:defRPr sz="4100" b="1">
                <a:solidFill>
                  <a:schemeClr val="bg1"/>
                </a:solidFill>
                <a:latin typeface="+mj-lt"/>
              </a:defRPr>
            </a:lvl3pPr>
            <a:lvl4pPr>
              <a:defRPr sz="4100" b="1">
                <a:solidFill>
                  <a:schemeClr val="bg1"/>
                </a:solidFill>
                <a:latin typeface="+mj-lt"/>
              </a:defRPr>
            </a:lvl4pPr>
            <a:lvl5pPr>
              <a:defRPr sz="4100" b="1">
                <a:solidFill>
                  <a:schemeClr val="bg1"/>
                </a:solidFill>
                <a:latin typeface="+mj-lt"/>
              </a:defRPr>
            </a:lvl5pPr>
          </a:lstStyle>
          <a:p>
            <a:pPr lvl="0"/>
            <a:r>
              <a:rPr lang="en-US" dirty="0"/>
              <a:t>Presentation Title</a:t>
            </a:r>
            <a:br>
              <a:rPr lang="en-US" dirty="0"/>
            </a:br>
            <a:r>
              <a:rPr lang="en-US" dirty="0"/>
              <a:t>Two Lines Here</a:t>
            </a:r>
          </a:p>
        </p:txBody>
      </p:sp>
      <p:cxnSp>
        <p:nvCxnSpPr>
          <p:cNvPr id="9" name="Straight Connector 8">
            <a:extLst>
              <a:ext uri="{FF2B5EF4-FFF2-40B4-BE49-F238E27FC236}">
                <a16:creationId xmlns:a16="http://schemas.microsoft.com/office/drawing/2014/main" id="{02196D00-4D6D-7607-7B27-106372F4EC69}"/>
              </a:ext>
            </a:extLst>
          </p:cNvPr>
          <p:cNvCxnSpPr>
            <a:cxnSpLocks/>
          </p:cNvCxnSpPr>
          <p:nvPr userDrawn="1"/>
        </p:nvCxnSpPr>
        <p:spPr>
          <a:xfrm>
            <a:off x="478832" y="2915193"/>
            <a:ext cx="3879808" cy="0"/>
          </a:xfrm>
          <a:prstGeom prst="line">
            <a:avLst/>
          </a:prstGeom>
          <a:ln w="19050">
            <a:solidFill>
              <a:srgbClr val="C1A875"/>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BDC16C61-F91B-08C9-CEFF-C55639ABB2D1}"/>
              </a:ext>
            </a:extLst>
          </p:cNvPr>
          <p:cNvSpPr>
            <a:spLocks noGrp="1"/>
          </p:cNvSpPr>
          <p:nvPr>
            <p:ph type="body" sz="quarter" idx="11" hasCustomPrompt="1"/>
          </p:nvPr>
        </p:nvSpPr>
        <p:spPr>
          <a:xfrm>
            <a:off x="358776" y="3046229"/>
            <a:ext cx="3929063" cy="445770"/>
          </a:xfrm>
        </p:spPr>
        <p:txBody>
          <a:bodyPr>
            <a:normAutofit/>
          </a:bodyPr>
          <a:lstStyle>
            <a:lvl1pPr marL="0" indent="0">
              <a:buNone/>
              <a:defRPr sz="1900">
                <a:solidFill>
                  <a:schemeClr val="bg1"/>
                </a:solidFill>
                <a:latin typeface="+mj-lt"/>
              </a:defRPr>
            </a:lvl1pPr>
          </a:lstStyle>
          <a:p>
            <a:pPr lvl="0"/>
            <a:r>
              <a:rPr lang="en-US" sz="1900" dirty="0">
                <a:latin typeface="+mj-lt"/>
              </a:rPr>
              <a:t>Presentation Subhead Here</a:t>
            </a:r>
            <a:endParaRPr lang="en-US" dirty="0"/>
          </a:p>
        </p:txBody>
      </p:sp>
    </p:spTree>
    <p:extLst>
      <p:ext uri="{BB962C8B-B14F-4D97-AF65-F5344CB8AC3E}">
        <p14:creationId xmlns:p14="http://schemas.microsoft.com/office/powerpoint/2010/main" val="427095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 2 Column">
    <p:spTree>
      <p:nvGrpSpPr>
        <p:cNvPr id="1" name=""/>
        <p:cNvGrpSpPr/>
        <p:nvPr/>
      </p:nvGrpSpPr>
      <p:grpSpPr>
        <a:xfrm>
          <a:off x="0" y="0"/>
          <a:ext cx="0" cy="0"/>
          <a:chOff x="0" y="0"/>
          <a:chExt cx="0" cy="0"/>
        </a:xfrm>
      </p:grpSpPr>
      <p:cxnSp>
        <p:nvCxnSpPr>
          <p:cNvPr id="4" name="Google Shape;63;p14">
            <a:extLst>
              <a:ext uri="{FF2B5EF4-FFF2-40B4-BE49-F238E27FC236}">
                <a16:creationId xmlns:a16="http://schemas.microsoft.com/office/drawing/2014/main" id="{1D6EE71E-6114-A695-B632-F257D6B18AA2}"/>
              </a:ext>
            </a:extLst>
          </p:cNvPr>
          <p:cNvCxnSpPr/>
          <p:nvPr userDrawn="1"/>
        </p:nvCxnSpPr>
        <p:spPr>
          <a:xfrm>
            <a:off x="258325" y="4771450"/>
            <a:ext cx="8547300" cy="0"/>
          </a:xfrm>
          <a:prstGeom prst="straightConnector1">
            <a:avLst/>
          </a:prstGeom>
          <a:noFill/>
          <a:ln w="9525" cap="flat" cmpd="sng">
            <a:solidFill>
              <a:srgbClr val="592D88"/>
            </a:solidFill>
            <a:prstDash val="solid"/>
            <a:round/>
            <a:headEnd type="none" w="med" len="med"/>
            <a:tailEnd type="none" w="med" len="med"/>
          </a:ln>
        </p:spPr>
      </p:cxnSp>
      <p:pic>
        <p:nvPicPr>
          <p:cNvPr id="7" name="Google Shape;65;p14">
            <a:extLst>
              <a:ext uri="{FF2B5EF4-FFF2-40B4-BE49-F238E27FC236}">
                <a16:creationId xmlns:a16="http://schemas.microsoft.com/office/drawing/2014/main" id="{DB3BB8B3-049E-9247-EA7F-97A3EBAC29DE}"/>
              </a:ext>
            </a:extLst>
          </p:cNvPr>
          <p:cNvPicPr preferRelativeResize="0"/>
          <p:nvPr userDrawn="1"/>
        </p:nvPicPr>
        <p:blipFill>
          <a:blip r:embed="rId2">
            <a:alphaModFix/>
          </a:blip>
          <a:stretch>
            <a:fillRect/>
          </a:stretch>
        </p:blipFill>
        <p:spPr>
          <a:xfrm>
            <a:off x="353850" y="255725"/>
            <a:ext cx="93175" cy="363400"/>
          </a:xfrm>
          <a:prstGeom prst="rect">
            <a:avLst/>
          </a:prstGeom>
          <a:noFill/>
          <a:ln>
            <a:noFill/>
          </a:ln>
        </p:spPr>
      </p:pic>
      <p:cxnSp>
        <p:nvCxnSpPr>
          <p:cNvPr id="10" name="Google Shape;70;p14">
            <a:extLst>
              <a:ext uri="{FF2B5EF4-FFF2-40B4-BE49-F238E27FC236}">
                <a16:creationId xmlns:a16="http://schemas.microsoft.com/office/drawing/2014/main" id="{DD7367FA-400D-F6F7-9C1E-F4A3C09221A3}"/>
              </a:ext>
            </a:extLst>
          </p:cNvPr>
          <p:cNvCxnSpPr/>
          <p:nvPr userDrawn="1"/>
        </p:nvCxnSpPr>
        <p:spPr>
          <a:xfrm>
            <a:off x="4438625" y="1941175"/>
            <a:ext cx="0" cy="2088900"/>
          </a:xfrm>
          <a:prstGeom prst="straightConnector1">
            <a:avLst/>
          </a:prstGeom>
          <a:noFill/>
          <a:ln w="9525" cap="flat" cmpd="sng">
            <a:solidFill>
              <a:srgbClr val="C0A772"/>
            </a:solidFill>
            <a:prstDash val="solid"/>
            <a:round/>
            <a:headEnd type="none" w="med" len="med"/>
            <a:tailEnd type="none" w="med" len="med"/>
          </a:ln>
        </p:spPr>
      </p:cxnSp>
      <p:sp>
        <p:nvSpPr>
          <p:cNvPr id="16" name="Text Placeholder 15">
            <a:extLst>
              <a:ext uri="{FF2B5EF4-FFF2-40B4-BE49-F238E27FC236}">
                <a16:creationId xmlns:a16="http://schemas.microsoft.com/office/drawing/2014/main" id="{16ED6135-2048-82AD-B150-0BA95366AD5B}"/>
              </a:ext>
            </a:extLst>
          </p:cNvPr>
          <p:cNvSpPr>
            <a:spLocks noGrp="1"/>
          </p:cNvSpPr>
          <p:nvPr>
            <p:ph type="body" sz="quarter" idx="10" hasCustomPrompt="1"/>
          </p:nvPr>
        </p:nvSpPr>
        <p:spPr>
          <a:xfrm>
            <a:off x="405408" y="274671"/>
            <a:ext cx="1828800" cy="363537"/>
          </a:xfrm>
          <a:ln>
            <a:noFill/>
          </a:ln>
        </p:spPr>
        <p:txBody>
          <a:bodyPr>
            <a:normAutofit/>
          </a:bodyPr>
          <a:lstStyle>
            <a:lvl1pPr marL="0" indent="0">
              <a:buNone/>
              <a:defRPr sz="1700" b="1">
                <a:solidFill>
                  <a:srgbClr val="592D88"/>
                </a:solidFill>
                <a:latin typeface="+mj-lt"/>
              </a:defRPr>
            </a:lvl1pPr>
          </a:lstStyle>
          <a:p>
            <a:pPr lvl="0"/>
            <a:r>
              <a:rPr lang="en-US" b="1" dirty="0"/>
              <a:t>Slide Title Here</a:t>
            </a:r>
            <a:endParaRPr lang="en-US" dirty="0"/>
          </a:p>
        </p:txBody>
      </p:sp>
      <p:sp>
        <p:nvSpPr>
          <p:cNvPr id="18" name="Text Placeholder 17">
            <a:extLst>
              <a:ext uri="{FF2B5EF4-FFF2-40B4-BE49-F238E27FC236}">
                <a16:creationId xmlns:a16="http://schemas.microsoft.com/office/drawing/2014/main" id="{6FD45F06-3F73-4459-A3F3-42ECB9C77B43}"/>
              </a:ext>
            </a:extLst>
          </p:cNvPr>
          <p:cNvSpPr>
            <a:spLocks noGrp="1"/>
          </p:cNvSpPr>
          <p:nvPr>
            <p:ph type="body" sz="quarter" idx="11" hasCustomPrompt="1"/>
          </p:nvPr>
        </p:nvSpPr>
        <p:spPr>
          <a:xfrm>
            <a:off x="389080" y="840696"/>
            <a:ext cx="7668617" cy="762000"/>
          </a:xfrm>
        </p:spPr>
        <p:txBody>
          <a:bodyPr>
            <a:normAutofit/>
          </a:bodyPr>
          <a:lstStyle>
            <a:lvl1pPr marL="0" indent="0">
              <a:buNone/>
              <a:defRPr sz="1100">
                <a:latin typeface="+mj-lt"/>
              </a:defRPr>
            </a:lvl1pPr>
          </a:lstStyle>
          <a:p>
            <a:pPr lvl="0"/>
            <a:r>
              <a:rPr lang="en-US" dirty="0"/>
              <a:t>Enter text here</a:t>
            </a:r>
          </a:p>
        </p:txBody>
      </p:sp>
      <p:sp>
        <p:nvSpPr>
          <p:cNvPr id="20" name="Text Placeholder 19">
            <a:extLst>
              <a:ext uri="{FF2B5EF4-FFF2-40B4-BE49-F238E27FC236}">
                <a16:creationId xmlns:a16="http://schemas.microsoft.com/office/drawing/2014/main" id="{8C68A6B2-A95F-B220-FD28-366E7A8C4949}"/>
              </a:ext>
            </a:extLst>
          </p:cNvPr>
          <p:cNvSpPr>
            <a:spLocks noGrp="1"/>
          </p:cNvSpPr>
          <p:nvPr>
            <p:ph type="body" sz="quarter" idx="12" hasCustomPrompt="1"/>
          </p:nvPr>
        </p:nvSpPr>
        <p:spPr>
          <a:xfrm>
            <a:off x="412977" y="1944916"/>
            <a:ext cx="1828800" cy="325438"/>
          </a:xfrm>
        </p:spPr>
        <p:txBody>
          <a:bodyPr>
            <a:normAutofit/>
          </a:bodyPr>
          <a:lstStyle>
            <a:lvl1pPr marL="0" indent="0">
              <a:buNone/>
              <a:defRPr sz="1400" b="1">
                <a:solidFill>
                  <a:srgbClr val="C1A875"/>
                </a:solidFill>
                <a:latin typeface="+mj-lt"/>
              </a:defRPr>
            </a:lvl1pPr>
          </a:lstStyle>
          <a:p>
            <a:pPr lvl="0"/>
            <a:r>
              <a:rPr lang="en-US" sz="1400" b="1" dirty="0">
                <a:latin typeface="+mj-lt"/>
              </a:rPr>
              <a:t>Column One</a:t>
            </a:r>
            <a:endParaRPr lang="en-US" dirty="0"/>
          </a:p>
        </p:txBody>
      </p:sp>
      <p:sp>
        <p:nvSpPr>
          <p:cNvPr id="21" name="Text Placeholder 19">
            <a:extLst>
              <a:ext uri="{FF2B5EF4-FFF2-40B4-BE49-F238E27FC236}">
                <a16:creationId xmlns:a16="http://schemas.microsoft.com/office/drawing/2014/main" id="{1591514D-929A-3493-EF52-37F398111756}"/>
              </a:ext>
            </a:extLst>
          </p:cNvPr>
          <p:cNvSpPr>
            <a:spLocks noGrp="1"/>
          </p:cNvSpPr>
          <p:nvPr>
            <p:ph type="body" sz="quarter" idx="13" hasCustomPrompt="1"/>
          </p:nvPr>
        </p:nvSpPr>
        <p:spPr>
          <a:xfrm>
            <a:off x="4662438" y="1949339"/>
            <a:ext cx="1828800" cy="325438"/>
          </a:xfrm>
        </p:spPr>
        <p:txBody>
          <a:bodyPr>
            <a:normAutofit/>
          </a:bodyPr>
          <a:lstStyle>
            <a:lvl1pPr marL="0" indent="0">
              <a:buNone/>
              <a:defRPr sz="1400" b="1">
                <a:solidFill>
                  <a:srgbClr val="C1A875"/>
                </a:solidFill>
                <a:latin typeface="+mj-lt"/>
              </a:defRPr>
            </a:lvl1pPr>
          </a:lstStyle>
          <a:p>
            <a:pPr lvl="0"/>
            <a:r>
              <a:rPr lang="en-US" sz="1400" b="1" dirty="0">
                <a:latin typeface="+mj-lt"/>
              </a:rPr>
              <a:t>Column Two</a:t>
            </a:r>
            <a:endParaRPr lang="en-US" dirty="0"/>
          </a:p>
        </p:txBody>
      </p:sp>
      <p:sp>
        <p:nvSpPr>
          <p:cNvPr id="23" name="Text Placeholder 22">
            <a:extLst>
              <a:ext uri="{FF2B5EF4-FFF2-40B4-BE49-F238E27FC236}">
                <a16:creationId xmlns:a16="http://schemas.microsoft.com/office/drawing/2014/main" id="{B385DD73-E3BC-375B-37F5-D86E378F5D8B}"/>
              </a:ext>
            </a:extLst>
          </p:cNvPr>
          <p:cNvSpPr>
            <a:spLocks noGrp="1"/>
          </p:cNvSpPr>
          <p:nvPr>
            <p:ph type="body" sz="quarter" idx="14" hasCustomPrompt="1"/>
          </p:nvPr>
        </p:nvSpPr>
        <p:spPr>
          <a:xfrm>
            <a:off x="386669" y="2352902"/>
            <a:ext cx="3828142" cy="2088896"/>
          </a:xfrm>
        </p:spPr>
        <p:txBody>
          <a:bodyPr anchor="t">
            <a:normAutofit/>
          </a:bodyPr>
          <a:lstStyle>
            <a:lvl1pPr marL="91440" indent="-91440">
              <a:spcBef>
                <a:spcPts val="0"/>
              </a:spcBef>
              <a:buSzPct val="150000"/>
              <a:buFont typeface="Arial" panose="020B0604020202020204" pitchFamily="34" charset="0"/>
              <a:buChar char="•"/>
              <a:defRPr sz="1100">
                <a:latin typeface="+mj-lt"/>
              </a:defRPr>
            </a:lvl1pPr>
          </a:lstStyle>
          <a:p>
            <a:pPr marL="91440" lvl="0" indent="-115570" algn="l" rtl="0">
              <a:lnSpc>
                <a:spcPct val="115000"/>
              </a:lnSpc>
              <a:spcBef>
                <a:spcPts val="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Aquid</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utem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quibus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Esequiscim</a:t>
            </a:r>
            <a:r>
              <a:rPr lang="en-US" sz="1100" dirty="0">
                <a:solidFill>
                  <a:schemeClr val="dk1"/>
                </a:solidFill>
                <a:latin typeface="Poppins"/>
                <a:ea typeface="Poppins"/>
                <a:cs typeface="Poppins"/>
                <a:sym typeface="Poppins"/>
              </a:rPr>
              <a:t> fugit </a:t>
            </a:r>
            <a:r>
              <a:rPr lang="en-US" sz="1100" dirty="0" err="1">
                <a:solidFill>
                  <a:schemeClr val="dk1"/>
                </a:solidFill>
                <a:latin typeface="Poppins"/>
                <a:ea typeface="Poppins"/>
                <a:cs typeface="Poppins"/>
                <a:sym typeface="Poppins"/>
              </a:rPr>
              <a:t>omniet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est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faccae</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alictat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urendis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volendi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genisinis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eiusapitam</a:t>
            </a:r>
            <a:r>
              <a:rPr lang="en-US" sz="1100" dirty="0">
                <a:solidFill>
                  <a:schemeClr val="dk1"/>
                </a:solidFill>
                <a:latin typeface="Poppins"/>
                <a:ea typeface="Poppins"/>
                <a:cs typeface="Poppins"/>
                <a:sym typeface="Poppins"/>
              </a:rPr>
              <a:t> et </a:t>
            </a:r>
            <a:r>
              <a:rPr lang="en-US" sz="1100" dirty="0" err="1">
                <a:solidFill>
                  <a:schemeClr val="dk1"/>
                </a:solidFill>
                <a:latin typeface="Poppins"/>
                <a:ea typeface="Poppins"/>
                <a:cs typeface="Poppins"/>
                <a:sym typeface="Poppins"/>
              </a:rPr>
              <a:t>voloreptat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earum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explit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ratur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officae</a:t>
            </a:r>
            <a:r>
              <a:rPr lang="en-US" sz="1100" dirty="0">
                <a:solidFill>
                  <a:schemeClr val="dk1"/>
                </a:solidFill>
                <a:latin typeface="Poppins"/>
                <a:ea typeface="Poppins"/>
                <a:cs typeface="Poppins"/>
                <a:sym typeface="Poppins"/>
              </a:rPr>
              <a:t> ma et </a:t>
            </a:r>
            <a:r>
              <a:rPr lang="en-US" sz="1100" dirty="0" err="1">
                <a:solidFill>
                  <a:schemeClr val="dk1"/>
                </a:solidFill>
                <a:latin typeface="Poppins"/>
                <a:ea typeface="Poppins"/>
                <a:cs typeface="Poppins"/>
                <a:sym typeface="Poppins"/>
              </a:rPr>
              <a:t>faccus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voluptas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1000"/>
              </a:spcAft>
              <a:buClr>
                <a:schemeClr val="dk1"/>
              </a:buClr>
              <a:buSzPts val="1100"/>
              <a:buFont typeface="Poppins"/>
              <a:buChar char="●"/>
            </a:pPr>
            <a:r>
              <a:rPr lang="en-US" sz="1100" dirty="0">
                <a:solidFill>
                  <a:schemeClr val="dk1"/>
                </a:solidFill>
                <a:latin typeface="Poppins"/>
                <a:ea typeface="Poppins"/>
                <a:cs typeface="Poppins"/>
                <a:sym typeface="Poppins"/>
              </a:rPr>
              <a:t>Arum </a:t>
            </a:r>
            <a:r>
              <a:rPr lang="en-US" sz="1100" dirty="0" err="1">
                <a:solidFill>
                  <a:schemeClr val="dk1"/>
                </a:solidFill>
                <a:latin typeface="Poppins"/>
                <a:ea typeface="Poppins"/>
                <a:cs typeface="Poppins"/>
                <a:sym typeface="Poppins"/>
              </a:rPr>
              <a:t>quia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verspitas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alibus</a:t>
            </a:r>
            <a:r>
              <a:rPr lang="en-US" sz="1100" dirty="0">
                <a:solidFill>
                  <a:schemeClr val="dk1"/>
                </a:solidFill>
                <a:latin typeface="Poppins"/>
                <a:ea typeface="Poppins"/>
                <a:cs typeface="Poppins"/>
                <a:sym typeface="Poppins"/>
              </a:rPr>
              <a:t> nobis </a:t>
            </a:r>
            <a:r>
              <a:rPr lang="en-US" sz="1100" dirty="0" err="1">
                <a:solidFill>
                  <a:schemeClr val="dk1"/>
                </a:solidFill>
                <a:latin typeface="Poppins"/>
                <a:ea typeface="Poppins"/>
                <a:cs typeface="Poppins"/>
                <a:sym typeface="Poppins"/>
              </a:rPr>
              <a:t>dolupti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corrovi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debisimet</a:t>
            </a:r>
            <a:r>
              <a:rPr lang="en-US" sz="1100" dirty="0">
                <a:solidFill>
                  <a:schemeClr val="dk1"/>
                </a:solidFill>
                <a:latin typeface="Poppins"/>
                <a:ea typeface="Poppins"/>
                <a:cs typeface="Poppins"/>
                <a:sym typeface="Poppins"/>
              </a:rPr>
              <a:t> prem </a:t>
            </a:r>
            <a:r>
              <a:rPr lang="en-US" sz="1100" dirty="0" err="1">
                <a:solidFill>
                  <a:schemeClr val="dk1"/>
                </a:solidFill>
                <a:latin typeface="Poppins"/>
                <a:ea typeface="Poppins"/>
                <a:cs typeface="Poppins"/>
                <a:sym typeface="Poppins"/>
              </a:rPr>
              <a:t>enihita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dolorro</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blam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asita</a:t>
            </a:r>
            <a:r>
              <a:rPr lang="en-US" sz="1100" dirty="0">
                <a:solidFill>
                  <a:schemeClr val="dk1"/>
                </a:solidFill>
                <a:latin typeface="Poppins"/>
                <a:ea typeface="Poppins"/>
                <a:cs typeface="Poppins"/>
                <a:sym typeface="Poppins"/>
              </a:rPr>
              <a:t> de </a:t>
            </a:r>
            <a:r>
              <a:rPr lang="en-US" sz="1100" dirty="0" err="1">
                <a:solidFill>
                  <a:schemeClr val="dk1"/>
                </a:solidFill>
                <a:latin typeface="Poppins"/>
                <a:ea typeface="Poppins"/>
                <a:cs typeface="Poppins"/>
                <a:sym typeface="Poppins"/>
              </a:rPr>
              <a:t>optur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Dus</a:t>
            </a:r>
            <a:r>
              <a:rPr lang="en-US" sz="1100" dirty="0">
                <a:solidFill>
                  <a:schemeClr val="dk1"/>
                </a:solidFill>
                <a:latin typeface="Poppins"/>
                <a:ea typeface="Poppins"/>
                <a:cs typeface="Poppins"/>
                <a:sym typeface="Poppins"/>
              </a:rPr>
              <a:t> prat.</a:t>
            </a:r>
          </a:p>
        </p:txBody>
      </p:sp>
      <p:sp>
        <p:nvSpPr>
          <p:cNvPr id="24" name="Text Placeholder 22">
            <a:extLst>
              <a:ext uri="{FF2B5EF4-FFF2-40B4-BE49-F238E27FC236}">
                <a16:creationId xmlns:a16="http://schemas.microsoft.com/office/drawing/2014/main" id="{0CF2E31B-8320-FFEC-2519-250F9DC08CB8}"/>
              </a:ext>
            </a:extLst>
          </p:cNvPr>
          <p:cNvSpPr>
            <a:spLocks noGrp="1"/>
          </p:cNvSpPr>
          <p:nvPr>
            <p:ph type="body" sz="quarter" idx="15" hasCustomPrompt="1"/>
          </p:nvPr>
        </p:nvSpPr>
        <p:spPr>
          <a:xfrm>
            <a:off x="4662438" y="2351134"/>
            <a:ext cx="3828417" cy="2088893"/>
          </a:xfrm>
        </p:spPr>
        <p:txBody>
          <a:bodyPr anchor="t">
            <a:normAutofit/>
          </a:bodyPr>
          <a:lstStyle>
            <a:lvl1pPr marL="91440" indent="-91440">
              <a:spcBef>
                <a:spcPts val="0"/>
              </a:spcBef>
              <a:buSzPct val="150000"/>
              <a:buFont typeface="Arial" panose="020B0604020202020204" pitchFamily="34" charset="0"/>
              <a:buChar char="•"/>
              <a:defRPr sz="1100">
                <a:latin typeface="+mj-lt"/>
              </a:defRPr>
            </a:lvl1pPr>
          </a:lstStyle>
          <a:p>
            <a:pPr marL="91440" lvl="0" indent="-115570" algn="l" rtl="0">
              <a:lnSpc>
                <a:spcPct val="115000"/>
              </a:lnSpc>
              <a:spcBef>
                <a:spcPts val="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Aquid</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utem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quibus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Esequiscim</a:t>
            </a:r>
            <a:r>
              <a:rPr lang="en-US" sz="1100" dirty="0">
                <a:solidFill>
                  <a:schemeClr val="dk1"/>
                </a:solidFill>
                <a:latin typeface="Poppins"/>
                <a:ea typeface="Poppins"/>
                <a:cs typeface="Poppins"/>
                <a:sym typeface="Poppins"/>
              </a:rPr>
              <a:t> fugit </a:t>
            </a:r>
            <a:r>
              <a:rPr lang="en-US" sz="1100" dirty="0" err="1">
                <a:solidFill>
                  <a:schemeClr val="dk1"/>
                </a:solidFill>
                <a:latin typeface="Poppins"/>
                <a:ea typeface="Poppins"/>
                <a:cs typeface="Poppins"/>
                <a:sym typeface="Poppins"/>
              </a:rPr>
              <a:t>omniet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est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faccae</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alictat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urendis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volendi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genisinis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eiusapitam</a:t>
            </a:r>
            <a:r>
              <a:rPr lang="en-US" sz="1100" dirty="0">
                <a:solidFill>
                  <a:schemeClr val="dk1"/>
                </a:solidFill>
                <a:latin typeface="Poppins"/>
                <a:ea typeface="Poppins"/>
                <a:cs typeface="Poppins"/>
                <a:sym typeface="Poppins"/>
              </a:rPr>
              <a:t> et </a:t>
            </a:r>
            <a:r>
              <a:rPr lang="en-US" sz="1100" dirty="0" err="1">
                <a:solidFill>
                  <a:schemeClr val="dk1"/>
                </a:solidFill>
                <a:latin typeface="Poppins"/>
                <a:ea typeface="Poppins"/>
                <a:cs typeface="Poppins"/>
                <a:sym typeface="Poppins"/>
              </a:rPr>
              <a:t>voloreptat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earum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explit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ratur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officae</a:t>
            </a:r>
            <a:r>
              <a:rPr lang="en-US" sz="1100" dirty="0">
                <a:solidFill>
                  <a:schemeClr val="dk1"/>
                </a:solidFill>
                <a:latin typeface="Poppins"/>
                <a:ea typeface="Poppins"/>
                <a:cs typeface="Poppins"/>
                <a:sym typeface="Poppins"/>
              </a:rPr>
              <a:t> ma et </a:t>
            </a:r>
            <a:r>
              <a:rPr lang="en-US" sz="1100" dirty="0" err="1">
                <a:solidFill>
                  <a:schemeClr val="dk1"/>
                </a:solidFill>
                <a:latin typeface="Poppins"/>
                <a:ea typeface="Poppins"/>
                <a:cs typeface="Poppins"/>
                <a:sym typeface="Poppins"/>
              </a:rPr>
              <a:t>faccus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voluptas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1000"/>
              </a:spcAft>
              <a:buClr>
                <a:schemeClr val="dk1"/>
              </a:buClr>
              <a:buSzPts val="1100"/>
              <a:buFont typeface="Poppins"/>
              <a:buChar char="●"/>
            </a:pPr>
            <a:r>
              <a:rPr lang="en-US" sz="1100" dirty="0">
                <a:solidFill>
                  <a:schemeClr val="dk1"/>
                </a:solidFill>
                <a:latin typeface="Poppins"/>
                <a:ea typeface="Poppins"/>
                <a:cs typeface="Poppins"/>
                <a:sym typeface="Poppins"/>
              </a:rPr>
              <a:t>Arum </a:t>
            </a:r>
            <a:r>
              <a:rPr lang="en-US" sz="1100" dirty="0" err="1">
                <a:solidFill>
                  <a:schemeClr val="dk1"/>
                </a:solidFill>
                <a:latin typeface="Poppins"/>
                <a:ea typeface="Poppins"/>
                <a:cs typeface="Poppins"/>
                <a:sym typeface="Poppins"/>
              </a:rPr>
              <a:t>quia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verspitas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alibus</a:t>
            </a:r>
            <a:r>
              <a:rPr lang="en-US" sz="1100" dirty="0">
                <a:solidFill>
                  <a:schemeClr val="dk1"/>
                </a:solidFill>
                <a:latin typeface="Poppins"/>
                <a:ea typeface="Poppins"/>
                <a:cs typeface="Poppins"/>
                <a:sym typeface="Poppins"/>
              </a:rPr>
              <a:t> nobis </a:t>
            </a:r>
            <a:r>
              <a:rPr lang="en-US" sz="1100" dirty="0" err="1">
                <a:solidFill>
                  <a:schemeClr val="dk1"/>
                </a:solidFill>
                <a:latin typeface="Poppins"/>
                <a:ea typeface="Poppins"/>
                <a:cs typeface="Poppins"/>
                <a:sym typeface="Poppins"/>
              </a:rPr>
              <a:t>dolupti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corrovi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debisimet</a:t>
            </a:r>
            <a:r>
              <a:rPr lang="en-US" sz="1100" dirty="0">
                <a:solidFill>
                  <a:schemeClr val="dk1"/>
                </a:solidFill>
                <a:latin typeface="Poppins"/>
                <a:ea typeface="Poppins"/>
                <a:cs typeface="Poppins"/>
                <a:sym typeface="Poppins"/>
              </a:rPr>
              <a:t> prem </a:t>
            </a:r>
            <a:r>
              <a:rPr lang="en-US" sz="1100" dirty="0" err="1">
                <a:solidFill>
                  <a:schemeClr val="dk1"/>
                </a:solidFill>
                <a:latin typeface="Poppins"/>
                <a:ea typeface="Poppins"/>
                <a:cs typeface="Poppins"/>
                <a:sym typeface="Poppins"/>
              </a:rPr>
              <a:t>enihita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dolorro</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blam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asita</a:t>
            </a:r>
            <a:r>
              <a:rPr lang="en-US" sz="1100" dirty="0">
                <a:solidFill>
                  <a:schemeClr val="dk1"/>
                </a:solidFill>
                <a:latin typeface="Poppins"/>
                <a:ea typeface="Poppins"/>
                <a:cs typeface="Poppins"/>
                <a:sym typeface="Poppins"/>
              </a:rPr>
              <a:t> de </a:t>
            </a:r>
            <a:r>
              <a:rPr lang="en-US" sz="1100" dirty="0" err="1">
                <a:solidFill>
                  <a:schemeClr val="dk1"/>
                </a:solidFill>
                <a:latin typeface="Poppins"/>
                <a:ea typeface="Poppins"/>
                <a:cs typeface="Poppins"/>
                <a:sym typeface="Poppins"/>
              </a:rPr>
              <a:t>optur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Dus</a:t>
            </a:r>
            <a:r>
              <a:rPr lang="en-US" sz="1100" dirty="0">
                <a:solidFill>
                  <a:schemeClr val="dk1"/>
                </a:solidFill>
                <a:latin typeface="Poppins"/>
                <a:ea typeface="Poppins"/>
                <a:cs typeface="Poppins"/>
                <a:sym typeface="Poppins"/>
              </a:rPr>
              <a:t> prat.</a:t>
            </a:r>
          </a:p>
        </p:txBody>
      </p:sp>
      <p:pic>
        <p:nvPicPr>
          <p:cNvPr id="25" name="Google Shape;66;p14">
            <a:extLst>
              <a:ext uri="{FF2B5EF4-FFF2-40B4-BE49-F238E27FC236}">
                <a16:creationId xmlns:a16="http://schemas.microsoft.com/office/drawing/2014/main" id="{356955DD-D037-D8D1-CCE7-26C1230ACE18}"/>
              </a:ext>
            </a:extLst>
          </p:cNvPr>
          <p:cNvPicPr preferRelativeResize="0"/>
          <p:nvPr userDrawn="1"/>
        </p:nvPicPr>
        <p:blipFill>
          <a:blip r:embed="rId2">
            <a:alphaModFix/>
          </a:blip>
          <a:stretch>
            <a:fillRect/>
          </a:stretch>
        </p:blipFill>
        <p:spPr>
          <a:xfrm flipH="1">
            <a:off x="2205300" y="255725"/>
            <a:ext cx="93175" cy="363400"/>
          </a:xfrm>
          <a:prstGeom prst="rect">
            <a:avLst/>
          </a:prstGeom>
          <a:noFill/>
          <a:ln>
            <a:noFill/>
          </a:ln>
        </p:spPr>
      </p:pic>
      <p:sp>
        <p:nvSpPr>
          <p:cNvPr id="33" name="Footer Placeholder 23">
            <a:extLst>
              <a:ext uri="{FF2B5EF4-FFF2-40B4-BE49-F238E27FC236}">
                <a16:creationId xmlns:a16="http://schemas.microsoft.com/office/drawing/2014/main" id="{EA85C297-22B8-D3ED-11CF-C4B2E92B85B5}"/>
              </a:ext>
            </a:extLst>
          </p:cNvPr>
          <p:cNvSpPr>
            <a:spLocks noGrp="1"/>
          </p:cNvSpPr>
          <p:nvPr>
            <p:ph type="ftr" sz="quarter" idx="17"/>
          </p:nvPr>
        </p:nvSpPr>
        <p:spPr>
          <a:xfrm>
            <a:off x="159172" y="4797572"/>
            <a:ext cx="2895600" cy="273844"/>
          </a:xfrm>
        </p:spPr>
        <p:txBody>
          <a:bodyPr/>
          <a:lstStyle>
            <a:lvl1pPr>
              <a:defRPr sz="700"/>
            </a:lvl1pPr>
          </a:lstStyle>
          <a:p>
            <a:pPr algn="l"/>
            <a:r>
              <a:rPr lang="en-US">
                <a:solidFill>
                  <a:srgbClr val="592D88"/>
                </a:solidFill>
                <a:latin typeface="Poppins"/>
                <a:ea typeface="Poppins"/>
                <a:cs typeface="Poppins"/>
                <a:sym typeface="Poppins"/>
              </a:rPr>
              <a:t>[Insert Department Name in FOOTER] 2024-2025 Budget Hearing Presentation</a:t>
            </a:r>
            <a:endParaRPr lang="en-US" dirty="0">
              <a:solidFill>
                <a:srgbClr val="592D88"/>
              </a:solidFill>
              <a:latin typeface="Poppins"/>
              <a:ea typeface="Poppins"/>
              <a:cs typeface="Poppins"/>
              <a:sym typeface="Poppins"/>
            </a:endParaRPr>
          </a:p>
        </p:txBody>
      </p:sp>
      <p:sp>
        <p:nvSpPr>
          <p:cNvPr id="34" name="Slide Number Placeholder 24">
            <a:extLst>
              <a:ext uri="{FF2B5EF4-FFF2-40B4-BE49-F238E27FC236}">
                <a16:creationId xmlns:a16="http://schemas.microsoft.com/office/drawing/2014/main" id="{612FB1EA-3A6C-22C4-3B97-BAD958E5EC27}"/>
              </a:ext>
            </a:extLst>
          </p:cNvPr>
          <p:cNvSpPr>
            <a:spLocks noGrp="1"/>
          </p:cNvSpPr>
          <p:nvPr>
            <p:ph type="sldNum" sz="quarter" idx="18"/>
          </p:nvPr>
        </p:nvSpPr>
        <p:spPr>
          <a:xfrm>
            <a:off x="6773628" y="4799920"/>
            <a:ext cx="2133600" cy="273844"/>
          </a:xfrm>
        </p:spPr>
        <p:txBody>
          <a:bodyPr/>
          <a:lstStyle>
            <a:lvl1pPr>
              <a:defRPr lang="en-US" sz="700" kern="1200" smtClean="0">
                <a:solidFill>
                  <a:srgbClr val="592D88"/>
                </a:solidFill>
                <a:latin typeface="Poppins"/>
                <a:ea typeface="Poppins"/>
                <a:cs typeface="Poppins"/>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248467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er Slide Title - Two Colum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098170" y="4115784"/>
            <a:ext cx="1677035" cy="687705"/>
          </a:xfrm>
          <a:prstGeom prst="rect">
            <a:avLst/>
          </a:prstGeom>
        </p:spPr>
      </p:pic>
      <p:cxnSp>
        <p:nvCxnSpPr>
          <p:cNvPr id="4" name="Google Shape;63;p14">
            <a:extLst>
              <a:ext uri="{FF2B5EF4-FFF2-40B4-BE49-F238E27FC236}">
                <a16:creationId xmlns:a16="http://schemas.microsoft.com/office/drawing/2014/main" id="{1D6EE71E-6114-A695-B632-F257D6B18AA2}"/>
              </a:ext>
            </a:extLst>
          </p:cNvPr>
          <p:cNvCxnSpPr/>
          <p:nvPr userDrawn="1"/>
        </p:nvCxnSpPr>
        <p:spPr>
          <a:xfrm>
            <a:off x="258325" y="4771450"/>
            <a:ext cx="8547300" cy="0"/>
          </a:xfrm>
          <a:prstGeom prst="straightConnector1">
            <a:avLst/>
          </a:prstGeom>
          <a:noFill/>
          <a:ln w="9525" cap="flat" cmpd="sng">
            <a:solidFill>
              <a:srgbClr val="592D88"/>
            </a:solidFill>
            <a:prstDash val="solid"/>
            <a:round/>
            <a:headEnd type="none" w="med" len="med"/>
            <a:tailEnd type="none" w="med" len="med"/>
          </a:ln>
        </p:spPr>
      </p:cxnSp>
      <p:pic>
        <p:nvPicPr>
          <p:cNvPr id="7" name="Google Shape;65;p14">
            <a:extLst>
              <a:ext uri="{FF2B5EF4-FFF2-40B4-BE49-F238E27FC236}">
                <a16:creationId xmlns:a16="http://schemas.microsoft.com/office/drawing/2014/main" id="{DB3BB8B3-049E-9247-EA7F-97A3EBAC29DE}"/>
              </a:ext>
            </a:extLst>
          </p:cNvPr>
          <p:cNvPicPr preferRelativeResize="0"/>
          <p:nvPr userDrawn="1"/>
        </p:nvPicPr>
        <p:blipFill>
          <a:blip r:embed="rId3">
            <a:alphaModFix/>
          </a:blip>
          <a:stretch>
            <a:fillRect/>
          </a:stretch>
        </p:blipFill>
        <p:spPr>
          <a:xfrm>
            <a:off x="353850" y="255725"/>
            <a:ext cx="93175" cy="363400"/>
          </a:xfrm>
          <a:prstGeom prst="rect">
            <a:avLst/>
          </a:prstGeom>
          <a:noFill/>
          <a:ln>
            <a:noFill/>
          </a:ln>
        </p:spPr>
      </p:pic>
      <p:cxnSp>
        <p:nvCxnSpPr>
          <p:cNvPr id="10" name="Google Shape;70;p14">
            <a:extLst>
              <a:ext uri="{FF2B5EF4-FFF2-40B4-BE49-F238E27FC236}">
                <a16:creationId xmlns:a16="http://schemas.microsoft.com/office/drawing/2014/main" id="{DD7367FA-400D-F6F7-9C1E-F4A3C09221A3}"/>
              </a:ext>
            </a:extLst>
          </p:cNvPr>
          <p:cNvCxnSpPr/>
          <p:nvPr userDrawn="1"/>
        </p:nvCxnSpPr>
        <p:spPr>
          <a:xfrm>
            <a:off x="4438625" y="1941175"/>
            <a:ext cx="0" cy="2088900"/>
          </a:xfrm>
          <a:prstGeom prst="straightConnector1">
            <a:avLst/>
          </a:prstGeom>
          <a:noFill/>
          <a:ln w="9525" cap="flat" cmpd="sng">
            <a:solidFill>
              <a:srgbClr val="C0A772"/>
            </a:solidFill>
            <a:prstDash val="solid"/>
            <a:round/>
            <a:headEnd type="none" w="med" len="med"/>
            <a:tailEnd type="none" w="med" len="med"/>
          </a:ln>
        </p:spPr>
      </p:cxnSp>
      <p:sp>
        <p:nvSpPr>
          <p:cNvPr id="16" name="Text Placeholder 15">
            <a:extLst>
              <a:ext uri="{FF2B5EF4-FFF2-40B4-BE49-F238E27FC236}">
                <a16:creationId xmlns:a16="http://schemas.microsoft.com/office/drawing/2014/main" id="{16ED6135-2048-82AD-B150-0BA95366AD5B}"/>
              </a:ext>
            </a:extLst>
          </p:cNvPr>
          <p:cNvSpPr>
            <a:spLocks noGrp="1"/>
          </p:cNvSpPr>
          <p:nvPr>
            <p:ph type="body" sz="quarter" idx="10" hasCustomPrompt="1"/>
          </p:nvPr>
        </p:nvSpPr>
        <p:spPr>
          <a:xfrm>
            <a:off x="405408" y="274671"/>
            <a:ext cx="2652348" cy="363537"/>
          </a:xfrm>
          <a:ln>
            <a:noFill/>
          </a:ln>
        </p:spPr>
        <p:txBody>
          <a:bodyPr>
            <a:normAutofit/>
          </a:bodyPr>
          <a:lstStyle>
            <a:lvl1pPr marL="0" indent="0">
              <a:buNone/>
              <a:defRPr sz="1700" b="1">
                <a:solidFill>
                  <a:srgbClr val="592D88"/>
                </a:solidFill>
                <a:latin typeface="+mj-lt"/>
              </a:defRPr>
            </a:lvl1pPr>
          </a:lstStyle>
          <a:p>
            <a:pPr lvl="0"/>
            <a:r>
              <a:rPr lang="en-US" b="1" dirty="0"/>
              <a:t>Longer Slide Title Here</a:t>
            </a:r>
            <a:endParaRPr lang="en-US" dirty="0"/>
          </a:p>
        </p:txBody>
      </p:sp>
      <p:sp>
        <p:nvSpPr>
          <p:cNvPr id="18" name="Text Placeholder 17">
            <a:extLst>
              <a:ext uri="{FF2B5EF4-FFF2-40B4-BE49-F238E27FC236}">
                <a16:creationId xmlns:a16="http://schemas.microsoft.com/office/drawing/2014/main" id="{6FD45F06-3F73-4459-A3F3-42ECB9C77B43}"/>
              </a:ext>
            </a:extLst>
          </p:cNvPr>
          <p:cNvSpPr>
            <a:spLocks noGrp="1"/>
          </p:cNvSpPr>
          <p:nvPr>
            <p:ph type="body" sz="quarter" idx="11" hasCustomPrompt="1"/>
          </p:nvPr>
        </p:nvSpPr>
        <p:spPr>
          <a:xfrm>
            <a:off x="389080" y="840696"/>
            <a:ext cx="7668617" cy="762000"/>
          </a:xfrm>
        </p:spPr>
        <p:txBody>
          <a:bodyPr>
            <a:normAutofit/>
          </a:bodyPr>
          <a:lstStyle>
            <a:lvl1pPr marL="0" indent="0">
              <a:buNone/>
              <a:defRPr sz="1100">
                <a:latin typeface="+mj-lt"/>
              </a:defRPr>
            </a:lvl1pPr>
          </a:lstStyle>
          <a:p>
            <a:pPr lvl="0"/>
            <a:r>
              <a:rPr lang="en-US" dirty="0"/>
              <a:t>Enter text here</a:t>
            </a:r>
          </a:p>
        </p:txBody>
      </p:sp>
      <p:sp>
        <p:nvSpPr>
          <p:cNvPr id="20" name="Text Placeholder 19">
            <a:extLst>
              <a:ext uri="{FF2B5EF4-FFF2-40B4-BE49-F238E27FC236}">
                <a16:creationId xmlns:a16="http://schemas.microsoft.com/office/drawing/2014/main" id="{8C68A6B2-A95F-B220-FD28-366E7A8C4949}"/>
              </a:ext>
            </a:extLst>
          </p:cNvPr>
          <p:cNvSpPr>
            <a:spLocks noGrp="1"/>
          </p:cNvSpPr>
          <p:nvPr>
            <p:ph type="body" sz="quarter" idx="12" hasCustomPrompt="1"/>
          </p:nvPr>
        </p:nvSpPr>
        <p:spPr>
          <a:xfrm>
            <a:off x="412977" y="1944916"/>
            <a:ext cx="1828800" cy="325438"/>
          </a:xfrm>
        </p:spPr>
        <p:txBody>
          <a:bodyPr>
            <a:normAutofit/>
          </a:bodyPr>
          <a:lstStyle>
            <a:lvl1pPr marL="0" indent="0">
              <a:buNone/>
              <a:defRPr sz="1400" b="1">
                <a:solidFill>
                  <a:srgbClr val="C1A875"/>
                </a:solidFill>
                <a:latin typeface="+mj-lt"/>
              </a:defRPr>
            </a:lvl1pPr>
          </a:lstStyle>
          <a:p>
            <a:pPr lvl="0"/>
            <a:r>
              <a:rPr lang="en-US" sz="1400" b="1" dirty="0">
                <a:latin typeface="+mj-lt"/>
              </a:rPr>
              <a:t>Column One</a:t>
            </a:r>
            <a:endParaRPr lang="en-US" dirty="0"/>
          </a:p>
        </p:txBody>
      </p:sp>
      <p:sp>
        <p:nvSpPr>
          <p:cNvPr id="21" name="Text Placeholder 19">
            <a:extLst>
              <a:ext uri="{FF2B5EF4-FFF2-40B4-BE49-F238E27FC236}">
                <a16:creationId xmlns:a16="http://schemas.microsoft.com/office/drawing/2014/main" id="{1591514D-929A-3493-EF52-37F398111756}"/>
              </a:ext>
            </a:extLst>
          </p:cNvPr>
          <p:cNvSpPr>
            <a:spLocks noGrp="1"/>
          </p:cNvSpPr>
          <p:nvPr>
            <p:ph type="body" sz="quarter" idx="13" hasCustomPrompt="1"/>
          </p:nvPr>
        </p:nvSpPr>
        <p:spPr>
          <a:xfrm>
            <a:off x="4662438" y="1949339"/>
            <a:ext cx="1828800" cy="325438"/>
          </a:xfrm>
        </p:spPr>
        <p:txBody>
          <a:bodyPr>
            <a:normAutofit/>
          </a:bodyPr>
          <a:lstStyle>
            <a:lvl1pPr marL="0" indent="0">
              <a:buNone/>
              <a:defRPr sz="1400" b="1">
                <a:solidFill>
                  <a:srgbClr val="C1A875"/>
                </a:solidFill>
                <a:latin typeface="+mj-lt"/>
              </a:defRPr>
            </a:lvl1pPr>
          </a:lstStyle>
          <a:p>
            <a:pPr lvl="0"/>
            <a:r>
              <a:rPr lang="en-US" sz="1400" b="1" dirty="0">
                <a:latin typeface="+mj-lt"/>
              </a:rPr>
              <a:t>Column Two</a:t>
            </a:r>
            <a:endParaRPr lang="en-US" dirty="0"/>
          </a:p>
        </p:txBody>
      </p:sp>
      <p:sp>
        <p:nvSpPr>
          <p:cNvPr id="23" name="Text Placeholder 22">
            <a:extLst>
              <a:ext uri="{FF2B5EF4-FFF2-40B4-BE49-F238E27FC236}">
                <a16:creationId xmlns:a16="http://schemas.microsoft.com/office/drawing/2014/main" id="{B385DD73-E3BC-375B-37F5-D86E378F5D8B}"/>
              </a:ext>
            </a:extLst>
          </p:cNvPr>
          <p:cNvSpPr>
            <a:spLocks noGrp="1"/>
          </p:cNvSpPr>
          <p:nvPr>
            <p:ph type="body" sz="quarter" idx="14" hasCustomPrompt="1"/>
          </p:nvPr>
        </p:nvSpPr>
        <p:spPr>
          <a:xfrm>
            <a:off x="386669" y="2352902"/>
            <a:ext cx="3828142" cy="2088896"/>
          </a:xfrm>
        </p:spPr>
        <p:txBody>
          <a:bodyPr anchor="t">
            <a:normAutofit/>
          </a:bodyPr>
          <a:lstStyle>
            <a:lvl1pPr marL="91440" indent="-91440">
              <a:spcBef>
                <a:spcPts val="0"/>
              </a:spcBef>
              <a:buSzPct val="150000"/>
              <a:buFont typeface="Arial" panose="020B0604020202020204" pitchFamily="34" charset="0"/>
              <a:buChar char="•"/>
              <a:defRPr sz="1100">
                <a:latin typeface="+mj-lt"/>
              </a:defRPr>
            </a:lvl1pPr>
          </a:lstStyle>
          <a:p>
            <a:pPr marL="91440" lvl="0" indent="-115570" algn="l" rtl="0">
              <a:lnSpc>
                <a:spcPct val="115000"/>
              </a:lnSpc>
              <a:spcBef>
                <a:spcPts val="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Aquid</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utem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quibus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Esequiscim</a:t>
            </a:r>
            <a:r>
              <a:rPr lang="en-US" sz="1100" dirty="0">
                <a:solidFill>
                  <a:schemeClr val="dk1"/>
                </a:solidFill>
                <a:latin typeface="Poppins"/>
                <a:ea typeface="Poppins"/>
                <a:cs typeface="Poppins"/>
                <a:sym typeface="Poppins"/>
              </a:rPr>
              <a:t> fugit </a:t>
            </a:r>
            <a:r>
              <a:rPr lang="en-US" sz="1100" dirty="0" err="1">
                <a:solidFill>
                  <a:schemeClr val="dk1"/>
                </a:solidFill>
                <a:latin typeface="Poppins"/>
                <a:ea typeface="Poppins"/>
                <a:cs typeface="Poppins"/>
                <a:sym typeface="Poppins"/>
              </a:rPr>
              <a:t>omniet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est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faccae</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alictat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urendis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volendi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genisinis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eiusapitam</a:t>
            </a:r>
            <a:r>
              <a:rPr lang="en-US" sz="1100" dirty="0">
                <a:solidFill>
                  <a:schemeClr val="dk1"/>
                </a:solidFill>
                <a:latin typeface="Poppins"/>
                <a:ea typeface="Poppins"/>
                <a:cs typeface="Poppins"/>
                <a:sym typeface="Poppins"/>
              </a:rPr>
              <a:t> et </a:t>
            </a:r>
            <a:r>
              <a:rPr lang="en-US" sz="1100" dirty="0" err="1">
                <a:solidFill>
                  <a:schemeClr val="dk1"/>
                </a:solidFill>
                <a:latin typeface="Poppins"/>
                <a:ea typeface="Poppins"/>
                <a:cs typeface="Poppins"/>
                <a:sym typeface="Poppins"/>
              </a:rPr>
              <a:t>voloreptat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earum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explit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ratur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officae</a:t>
            </a:r>
            <a:r>
              <a:rPr lang="en-US" sz="1100" dirty="0">
                <a:solidFill>
                  <a:schemeClr val="dk1"/>
                </a:solidFill>
                <a:latin typeface="Poppins"/>
                <a:ea typeface="Poppins"/>
                <a:cs typeface="Poppins"/>
                <a:sym typeface="Poppins"/>
              </a:rPr>
              <a:t> ma et </a:t>
            </a:r>
            <a:r>
              <a:rPr lang="en-US" sz="1100" dirty="0" err="1">
                <a:solidFill>
                  <a:schemeClr val="dk1"/>
                </a:solidFill>
                <a:latin typeface="Poppins"/>
                <a:ea typeface="Poppins"/>
                <a:cs typeface="Poppins"/>
                <a:sym typeface="Poppins"/>
              </a:rPr>
              <a:t>faccus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voluptas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1000"/>
              </a:spcAft>
              <a:buClr>
                <a:schemeClr val="dk1"/>
              </a:buClr>
              <a:buSzPts val="1100"/>
              <a:buFont typeface="Poppins"/>
              <a:buChar char="●"/>
            </a:pPr>
            <a:r>
              <a:rPr lang="en-US" sz="1100" dirty="0">
                <a:solidFill>
                  <a:schemeClr val="dk1"/>
                </a:solidFill>
                <a:latin typeface="Poppins"/>
                <a:ea typeface="Poppins"/>
                <a:cs typeface="Poppins"/>
                <a:sym typeface="Poppins"/>
              </a:rPr>
              <a:t>Arum </a:t>
            </a:r>
            <a:r>
              <a:rPr lang="en-US" sz="1100" dirty="0" err="1">
                <a:solidFill>
                  <a:schemeClr val="dk1"/>
                </a:solidFill>
                <a:latin typeface="Poppins"/>
                <a:ea typeface="Poppins"/>
                <a:cs typeface="Poppins"/>
                <a:sym typeface="Poppins"/>
              </a:rPr>
              <a:t>quia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verspitas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alibus</a:t>
            </a:r>
            <a:r>
              <a:rPr lang="en-US" sz="1100" dirty="0">
                <a:solidFill>
                  <a:schemeClr val="dk1"/>
                </a:solidFill>
                <a:latin typeface="Poppins"/>
                <a:ea typeface="Poppins"/>
                <a:cs typeface="Poppins"/>
                <a:sym typeface="Poppins"/>
              </a:rPr>
              <a:t> nobis </a:t>
            </a:r>
            <a:r>
              <a:rPr lang="en-US" sz="1100" dirty="0" err="1">
                <a:solidFill>
                  <a:schemeClr val="dk1"/>
                </a:solidFill>
                <a:latin typeface="Poppins"/>
                <a:ea typeface="Poppins"/>
                <a:cs typeface="Poppins"/>
                <a:sym typeface="Poppins"/>
              </a:rPr>
              <a:t>dolupti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corrovi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debisimet</a:t>
            </a:r>
            <a:r>
              <a:rPr lang="en-US" sz="1100" dirty="0">
                <a:solidFill>
                  <a:schemeClr val="dk1"/>
                </a:solidFill>
                <a:latin typeface="Poppins"/>
                <a:ea typeface="Poppins"/>
                <a:cs typeface="Poppins"/>
                <a:sym typeface="Poppins"/>
              </a:rPr>
              <a:t> prem </a:t>
            </a:r>
            <a:r>
              <a:rPr lang="en-US" sz="1100" dirty="0" err="1">
                <a:solidFill>
                  <a:schemeClr val="dk1"/>
                </a:solidFill>
                <a:latin typeface="Poppins"/>
                <a:ea typeface="Poppins"/>
                <a:cs typeface="Poppins"/>
                <a:sym typeface="Poppins"/>
              </a:rPr>
              <a:t>enihita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dolorro</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blam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asita</a:t>
            </a:r>
            <a:r>
              <a:rPr lang="en-US" sz="1100" dirty="0">
                <a:solidFill>
                  <a:schemeClr val="dk1"/>
                </a:solidFill>
                <a:latin typeface="Poppins"/>
                <a:ea typeface="Poppins"/>
                <a:cs typeface="Poppins"/>
                <a:sym typeface="Poppins"/>
              </a:rPr>
              <a:t> de </a:t>
            </a:r>
            <a:r>
              <a:rPr lang="en-US" sz="1100" dirty="0" err="1">
                <a:solidFill>
                  <a:schemeClr val="dk1"/>
                </a:solidFill>
                <a:latin typeface="Poppins"/>
                <a:ea typeface="Poppins"/>
                <a:cs typeface="Poppins"/>
                <a:sym typeface="Poppins"/>
              </a:rPr>
              <a:t>optur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Dus</a:t>
            </a:r>
            <a:r>
              <a:rPr lang="en-US" sz="1100" dirty="0">
                <a:solidFill>
                  <a:schemeClr val="dk1"/>
                </a:solidFill>
                <a:latin typeface="Poppins"/>
                <a:ea typeface="Poppins"/>
                <a:cs typeface="Poppins"/>
                <a:sym typeface="Poppins"/>
              </a:rPr>
              <a:t> prat.</a:t>
            </a:r>
          </a:p>
        </p:txBody>
      </p:sp>
      <p:sp>
        <p:nvSpPr>
          <p:cNvPr id="24" name="Text Placeholder 22">
            <a:extLst>
              <a:ext uri="{FF2B5EF4-FFF2-40B4-BE49-F238E27FC236}">
                <a16:creationId xmlns:a16="http://schemas.microsoft.com/office/drawing/2014/main" id="{0CF2E31B-8320-FFEC-2519-250F9DC08CB8}"/>
              </a:ext>
            </a:extLst>
          </p:cNvPr>
          <p:cNvSpPr>
            <a:spLocks noGrp="1"/>
          </p:cNvSpPr>
          <p:nvPr>
            <p:ph type="body" sz="quarter" idx="15" hasCustomPrompt="1"/>
          </p:nvPr>
        </p:nvSpPr>
        <p:spPr>
          <a:xfrm>
            <a:off x="4662438" y="2351134"/>
            <a:ext cx="3828417" cy="2088893"/>
          </a:xfrm>
        </p:spPr>
        <p:txBody>
          <a:bodyPr anchor="t">
            <a:normAutofit/>
          </a:bodyPr>
          <a:lstStyle>
            <a:lvl1pPr marL="91440" indent="-91440">
              <a:spcBef>
                <a:spcPts val="0"/>
              </a:spcBef>
              <a:buSzPct val="150000"/>
              <a:buFont typeface="Arial" panose="020B0604020202020204" pitchFamily="34" charset="0"/>
              <a:buChar char="•"/>
              <a:defRPr sz="1100">
                <a:latin typeface="+mj-lt"/>
              </a:defRPr>
            </a:lvl1pPr>
          </a:lstStyle>
          <a:p>
            <a:pPr marL="91440" lvl="0" indent="-115570" algn="l" rtl="0">
              <a:lnSpc>
                <a:spcPct val="115000"/>
              </a:lnSpc>
              <a:spcBef>
                <a:spcPts val="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Aquid</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utem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quibus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Esequiscim</a:t>
            </a:r>
            <a:r>
              <a:rPr lang="en-US" sz="1100" dirty="0">
                <a:solidFill>
                  <a:schemeClr val="dk1"/>
                </a:solidFill>
                <a:latin typeface="Poppins"/>
                <a:ea typeface="Poppins"/>
                <a:cs typeface="Poppins"/>
                <a:sym typeface="Poppins"/>
              </a:rPr>
              <a:t> fugit </a:t>
            </a:r>
            <a:r>
              <a:rPr lang="en-US" sz="1100" dirty="0" err="1">
                <a:solidFill>
                  <a:schemeClr val="dk1"/>
                </a:solidFill>
                <a:latin typeface="Poppins"/>
                <a:ea typeface="Poppins"/>
                <a:cs typeface="Poppins"/>
                <a:sym typeface="Poppins"/>
              </a:rPr>
              <a:t>omniet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est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faccae</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alictat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urendis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volendi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genisinis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eiusapitam</a:t>
            </a:r>
            <a:r>
              <a:rPr lang="en-US" sz="1100" dirty="0">
                <a:solidFill>
                  <a:schemeClr val="dk1"/>
                </a:solidFill>
                <a:latin typeface="Poppins"/>
                <a:ea typeface="Poppins"/>
                <a:cs typeface="Poppins"/>
                <a:sym typeface="Poppins"/>
              </a:rPr>
              <a:t> et </a:t>
            </a:r>
            <a:r>
              <a:rPr lang="en-US" sz="1100" dirty="0" err="1">
                <a:solidFill>
                  <a:schemeClr val="dk1"/>
                </a:solidFill>
                <a:latin typeface="Poppins"/>
                <a:ea typeface="Poppins"/>
                <a:cs typeface="Poppins"/>
                <a:sym typeface="Poppins"/>
              </a:rPr>
              <a:t>voloreptat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earum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explit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ratur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officae</a:t>
            </a:r>
            <a:r>
              <a:rPr lang="en-US" sz="1100" dirty="0">
                <a:solidFill>
                  <a:schemeClr val="dk1"/>
                </a:solidFill>
                <a:latin typeface="Poppins"/>
                <a:ea typeface="Poppins"/>
                <a:cs typeface="Poppins"/>
                <a:sym typeface="Poppins"/>
              </a:rPr>
              <a:t> ma et </a:t>
            </a:r>
            <a:r>
              <a:rPr lang="en-US" sz="1100" dirty="0" err="1">
                <a:solidFill>
                  <a:schemeClr val="dk1"/>
                </a:solidFill>
                <a:latin typeface="Poppins"/>
                <a:ea typeface="Poppins"/>
                <a:cs typeface="Poppins"/>
                <a:sym typeface="Poppins"/>
              </a:rPr>
              <a:t>faccus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voluptas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1000"/>
              </a:spcAft>
              <a:buClr>
                <a:schemeClr val="dk1"/>
              </a:buClr>
              <a:buSzPts val="1100"/>
              <a:buFont typeface="Poppins"/>
              <a:buChar char="●"/>
            </a:pPr>
            <a:r>
              <a:rPr lang="en-US" sz="1100" dirty="0">
                <a:solidFill>
                  <a:schemeClr val="dk1"/>
                </a:solidFill>
                <a:latin typeface="Poppins"/>
                <a:ea typeface="Poppins"/>
                <a:cs typeface="Poppins"/>
                <a:sym typeface="Poppins"/>
              </a:rPr>
              <a:t>Arum </a:t>
            </a:r>
            <a:r>
              <a:rPr lang="en-US" sz="1100" dirty="0" err="1">
                <a:solidFill>
                  <a:schemeClr val="dk1"/>
                </a:solidFill>
                <a:latin typeface="Poppins"/>
                <a:ea typeface="Poppins"/>
                <a:cs typeface="Poppins"/>
                <a:sym typeface="Poppins"/>
              </a:rPr>
              <a:t>quia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verspitas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alibus</a:t>
            </a:r>
            <a:r>
              <a:rPr lang="en-US" sz="1100" dirty="0">
                <a:solidFill>
                  <a:schemeClr val="dk1"/>
                </a:solidFill>
                <a:latin typeface="Poppins"/>
                <a:ea typeface="Poppins"/>
                <a:cs typeface="Poppins"/>
                <a:sym typeface="Poppins"/>
              </a:rPr>
              <a:t> nobis </a:t>
            </a:r>
            <a:r>
              <a:rPr lang="en-US" sz="1100" dirty="0" err="1">
                <a:solidFill>
                  <a:schemeClr val="dk1"/>
                </a:solidFill>
                <a:latin typeface="Poppins"/>
                <a:ea typeface="Poppins"/>
                <a:cs typeface="Poppins"/>
                <a:sym typeface="Poppins"/>
              </a:rPr>
              <a:t>dolupti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corrovi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debisimet</a:t>
            </a:r>
            <a:r>
              <a:rPr lang="en-US" sz="1100" dirty="0">
                <a:solidFill>
                  <a:schemeClr val="dk1"/>
                </a:solidFill>
                <a:latin typeface="Poppins"/>
                <a:ea typeface="Poppins"/>
                <a:cs typeface="Poppins"/>
                <a:sym typeface="Poppins"/>
              </a:rPr>
              <a:t> prem </a:t>
            </a:r>
            <a:r>
              <a:rPr lang="en-US" sz="1100" dirty="0" err="1">
                <a:solidFill>
                  <a:schemeClr val="dk1"/>
                </a:solidFill>
                <a:latin typeface="Poppins"/>
                <a:ea typeface="Poppins"/>
                <a:cs typeface="Poppins"/>
                <a:sym typeface="Poppins"/>
              </a:rPr>
              <a:t>enihita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dolorro</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blam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asita</a:t>
            </a:r>
            <a:r>
              <a:rPr lang="en-US" sz="1100" dirty="0">
                <a:solidFill>
                  <a:schemeClr val="dk1"/>
                </a:solidFill>
                <a:latin typeface="Poppins"/>
                <a:ea typeface="Poppins"/>
                <a:cs typeface="Poppins"/>
                <a:sym typeface="Poppins"/>
              </a:rPr>
              <a:t> de </a:t>
            </a:r>
            <a:r>
              <a:rPr lang="en-US" sz="1100" dirty="0" err="1">
                <a:solidFill>
                  <a:schemeClr val="dk1"/>
                </a:solidFill>
                <a:latin typeface="Poppins"/>
                <a:ea typeface="Poppins"/>
                <a:cs typeface="Poppins"/>
                <a:sym typeface="Poppins"/>
              </a:rPr>
              <a:t>optur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Dus</a:t>
            </a:r>
            <a:r>
              <a:rPr lang="en-US" sz="1100" dirty="0">
                <a:solidFill>
                  <a:schemeClr val="dk1"/>
                </a:solidFill>
                <a:latin typeface="Poppins"/>
                <a:ea typeface="Poppins"/>
                <a:cs typeface="Poppins"/>
                <a:sym typeface="Poppins"/>
              </a:rPr>
              <a:t> prat.</a:t>
            </a:r>
          </a:p>
        </p:txBody>
      </p:sp>
      <p:pic>
        <p:nvPicPr>
          <p:cNvPr id="25" name="Google Shape;66;p14">
            <a:extLst>
              <a:ext uri="{FF2B5EF4-FFF2-40B4-BE49-F238E27FC236}">
                <a16:creationId xmlns:a16="http://schemas.microsoft.com/office/drawing/2014/main" id="{356955DD-D037-D8D1-CCE7-26C1230ACE18}"/>
              </a:ext>
            </a:extLst>
          </p:cNvPr>
          <p:cNvPicPr preferRelativeResize="0"/>
          <p:nvPr userDrawn="1"/>
        </p:nvPicPr>
        <p:blipFill>
          <a:blip r:embed="rId3">
            <a:alphaModFix/>
          </a:blip>
          <a:stretch>
            <a:fillRect/>
          </a:stretch>
        </p:blipFill>
        <p:spPr>
          <a:xfrm flipH="1">
            <a:off x="2964580" y="255725"/>
            <a:ext cx="93175" cy="363400"/>
          </a:xfrm>
          <a:prstGeom prst="rect">
            <a:avLst/>
          </a:prstGeom>
          <a:noFill/>
          <a:ln>
            <a:noFill/>
          </a:ln>
        </p:spPr>
      </p:pic>
      <p:sp>
        <p:nvSpPr>
          <p:cNvPr id="11" name="Footer Placeholder 23">
            <a:extLst>
              <a:ext uri="{FF2B5EF4-FFF2-40B4-BE49-F238E27FC236}">
                <a16:creationId xmlns:a16="http://schemas.microsoft.com/office/drawing/2014/main" id="{3D59CBA8-B37A-1543-4266-094FE764140B}"/>
              </a:ext>
            </a:extLst>
          </p:cNvPr>
          <p:cNvSpPr>
            <a:spLocks noGrp="1"/>
          </p:cNvSpPr>
          <p:nvPr>
            <p:ph type="ftr" sz="quarter" idx="17"/>
          </p:nvPr>
        </p:nvSpPr>
        <p:spPr>
          <a:xfrm>
            <a:off x="159172" y="4797572"/>
            <a:ext cx="2895600" cy="273844"/>
          </a:xfrm>
        </p:spPr>
        <p:txBody>
          <a:bodyPr/>
          <a:lstStyle>
            <a:lvl1pPr>
              <a:defRPr sz="700"/>
            </a:lvl1pPr>
          </a:lstStyle>
          <a:p>
            <a:pPr algn="l"/>
            <a:r>
              <a:rPr lang="en-US">
                <a:solidFill>
                  <a:srgbClr val="592D88"/>
                </a:solidFill>
                <a:latin typeface="Poppins"/>
                <a:ea typeface="Poppins"/>
                <a:cs typeface="Poppins"/>
                <a:sym typeface="Poppins"/>
              </a:rPr>
              <a:t>[Insert Department Name in FOOTER] 2024-2025 Budget Hearing Presentation</a:t>
            </a:r>
            <a:endParaRPr lang="en-US" dirty="0">
              <a:solidFill>
                <a:srgbClr val="592D88"/>
              </a:solidFill>
              <a:latin typeface="Poppins"/>
              <a:ea typeface="Poppins"/>
              <a:cs typeface="Poppins"/>
              <a:sym typeface="Poppins"/>
            </a:endParaRPr>
          </a:p>
        </p:txBody>
      </p:sp>
      <p:sp>
        <p:nvSpPr>
          <p:cNvPr id="12" name="Slide Number Placeholder 24">
            <a:extLst>
              <a:ext uri="{FF2B5EF4-FFF2-40B4-BE49-F238E27FC236}">
                <a16:creationId xmlns:a16="http://schemas.microsoft.com/office/drawing/2014/main" id="{78A87620-B725-5E07-4148-CAB705D909AD}"/>
              </a:ext>
            </a:extLst>
          </p:cNvPr>
          <p:cNvSpPr>
            <a:spLocks noGrp="1"/>
          </p:cNvSpPr>
          <p:nvPr>
            <p:ph type="sldNum" sz="quarter" idx="18"/>
          </p:nvPr>
        </p:nvSpPr>
        <p:spPr>
          <a:xfrm>
            <a:off x="6773628" y="4799920"/>
            <a:ext cx="2133600" cy="273844"/>
          </a:xfrm>
        </p:spPr>
        <p:txBody>
          <a:bodyPr/>
          <a:lstStyle>
            <a:lvl1pPr>
              <a:defRPr lang="en-US" sz="700" kern="1200" smtClean="0">
                <a:solidFill>
                  <a:srgbClr val="592D88"/>
                </a:solidFill>
                <a:latin typeface="Poppins"/>
                <a:ea typeface="Poppins"/>
                <a:cs typeface="Poppins"/>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264753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5" name="TextBox 4"/>
          <p:cNvSpPr txBox="1"/>
          <p:nvPr userDrawn="1"/>
        </p:nvSpPr>
        <p:spPr>
          <a:xfrm>
            <a:off x="4473677" y="5842000"/>
            <a:ext cx="184666" cy="506976"/>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endParaRPr kumimoji="0" lang="en-US" sz="2000" b="0" i="0" u="none" strike="noStrike" kern="1200" cap="all" spc="0" normalizeH="0" baseline="0" noProof="0" dirty="0">
              <a:ln>
                <a:noFill/>
              </a:ln>
              <a:solidFill>
                <a:prstClr val="white"/>
              </a:solidFill>
              <a:effectLst/>
              <a:uLnTx/>
              <a:uFillTx/>
              <a:latin typeface="FreightSans Pro Semibold"/>
              <a:ea typeface="+mn-ea"/>
              <a:cs typeface="FreightSans Pro Semibold"/>
            </a:endParaRPr>
          </a:p>
        </p:txBody>
      </p:sp>
      <p:pic>
        <p:nvPicPr>
          <p:cNvPr id="2" name="Google Shape;86;p15">
            <a:extLst>
              <a:ext uri="{FF2B5EF4-FFF2-40B4-BE49-F238E27FC236}">
                <a16:creationId xmlns:a16="http://schemas.microsoft.com/office/drawing/2014/main" id="{ABD0DA8C-B655-5807-0506-B0EBEEEB7583}"/>
              </a:ext>
            </a:extLst>
          </p:cNvPr>
          <p:cNvPicPr preferRelativeResize="0"/>
          <p:nvPr userDrawn="1"/>
        </p:nvPicPr>
        <p:blipFill rotWithShape="1">
          <a:blip r:embed="rId2">
            <a:alphaModFix/>
          </a:blip>
          <a:srcRect b="90730"/>
          <a:stretch/>
        </p:blipFill>
        <p:spPr>
          <a:xfrm>
            <a:off x="0" y="0"/>
            <a:ext cx="7715250" cy="476775"/>
          </a:xfrm>
          <a:prstGeom prst="rect">
            <a:avLst/>
          </a:prstGeom>
          <a:noFill/>
          <a:ln>
            <a:noFill/>
          </a:ln>
        </p:spPr>
      </p:pic>
      <p:pic>
        <p:nvPicPr>
          <p:cNvPr id="8" name="Google Shape;87;p15">
            <a:extLst>
              <a:ext uri="{FF2B5EF4-FFF2-40B4-BE49-F238E27FC236}">
                <a16:creationId xmlns:a16="http://schemas.microsoft.com/office/drawing/2014/main" id="{8ACF57AE-320E-E926-B78D-D6E1929F6A68}"/>
              </a:ext>
            </a:extLst>
          </p:cNvPr>
          <p:cNvPicPr preferRelativeResize="0"/>
          <p:nvPr userDrawn="1"/>
        </p:nvPicPr>
        <p:blipFill rotWithShape="1">
          <a:blip r:embed="rId2">
            <a:alphaModFix/>
          </a:blip>
          <a:srcRect r="81481" b="90730"/>
          <a:stretch/>
        </p:blipFill>
        <p:spPr>
          <a:xfrm>
            <a:off x="7715250" y="0"/>
            <a:ext cx="1428751" cy="476775"/>
          </a:xfrm>
          <a:prstGeom prst="rect">
            <a:avLst/>
          </a:prstGeom>
          <a:noFill/>
          <a:ln>
            <a:noFill/>
          </a:ln>
        </p:spPr>
      </p:pic>
      <p:pic>
        <p:nvPicPr>
          <p:cNvPr id="9" name="Google Shape;82;p15">
            <a:extLst>
              <a:ext uri="{FF2B5EF4-FFF2-40B4-BE49-F238E27FC236}">
                <a16:creationId xmlns:a16="http://schemas.microsoft.com/office/drawing/2014/main" id="{3C49E69B-81C3-C05A-52C9-1F054DBA3360}"/>
              </a:ext>
            </a:extLst>
          </p:cNvPr>
          <p:cNvPicPr preferRelativeResize="0"/>
          <p:nvPr userDrawn="1"/>
        </p:nvPicPr>
        <p:blipFill>
          <a:blip r:embed="rId3">
            <a:alphaModFix/>
          </a:blip>
          <a:stretch>
            <a:fillRect/>
          </a:stretch>
        </p:blipFill>
        <p:spPr>
          <a:xfrm>
            <a:off x="1104550" y="703000"/>
            <a:ext cx="160300" cy="3763175"/>
          </a:xfrm>
          <a:prstGeom prst="rect">
            <a:avLst/>
          </a:prstGeom>
          <a:noFill/>
          <a:ln>
            <a:noFill/>
          </a:ln>
        </p:spPr>
      </p:pic>
      <p:pic>
        <p:nvPicPr>
          <p:cNvPr id="10" name="Google Shape;83;p15">
            <a:extLst>
              <a:ext uri="{FF2B5EF4-FFF2-40B4-BE49-F238E27FC236}">
                <a16:creationId xmlns:a16="http://schemas.microsoft.com/office/drawing/2014/main" id="{E442BA40-CEFC-6796-8806-15CCEEDDF6E9}"/>
              </a:ext>
            </a:extLst>
          </p:cNvPr>
          <p:cNvPicPr preferRelativeResize="0"/>
          <p:nvPr userDrawn="1"/>
        </p:nvPicPr>
        <p:blipFill>
          <a:blip r:embed="rId3">
            <a:alphaModFix/>
          </a:blip>
          <a:stretch>
            <a:fillRect/>
          </a:stretch>
        </p:blipFill>
        <p:spPr>
          <a:xfrm flipH="1">
            <a:off x="7870300" y="703000"/>
            <a:ext cx="160300" cy="3763175"/>
          </a:xfrm>
          <a:prstGeom prst="rect">
            <a:avLst/>
          </a:prstGeom>
          <a:noFill/>
          <a:ln>
            <a:noFill/>
          </a:ln>
        </p:spPr>
      </p:pic>
      <p:sp>
        <p:nvSpPr>
          <p:cNvPr id="12" name="Text Placeholder 11">
            <a:extLst>
              <a:ext uri="{FF2B5EF4-FFF2-40B4-BE49-F238E27FC236}">
                <a16:creationId xmlns:a16="http://schemas.microsoft.com/office/drawing/2014/main" id="{9BB802C4-C32F-DAF1-97B8-50A62FBC673E}"/>
              </a:ext>
            </a:extLst>
          </p:cNvPr>
          <p:cNvSpPr>
            <a:spLocks noGrp="1"/>
          </p:cNvSpPr>
          <p:nvPr>
            <p:ph type="body" sz="quarter" idx="10" hasCustomPrompt="1"/>
          </p:nvPr>
        </p:nvSpPr>
        <p:spPr>
          <a:xfrm>
            <a:off x="3600679" y="758825"/>
            <a:ext cx="1860550" cy="392113"/>
          </a:xfrm>
        </p:spPr>
        <p:txBody>
          <a:bodyPr>
            <a:normAutofit/>
          </a:bodyPr>
          <a:lstStyle>
            <a:lvl1pPr marL="0" indent="0" algn="ctr">
              <a:buNone/>
              <a:defRPr sz="1800" b="1">
                <a:solidFill>
                  <a:srgbClr val="C1A875"/>
                </a:solidFill>
                <a:latin typeface="+mj-lt"/>
              </a:defRPr>
            </a:lvl1pPr>
          </a:lstStyle>
          <a:p>
            <a:pPr lvl="0"/>
            <a:r>
              <a:rPr lang="en-US" dirty="0"/>
              <a:t>BIG IDEA:</a:t>
            </a:r>
          </a:p>
        </p:txBody>
      </p:sp>
      <p:sp>
        <p:nvSpPr>
          <p:cNvPr id="24" name="Text Placeholder 23">
            <a:extLst>
              <a:ext uri="{FF2B5EF4-FFF2-40B4-BE49-F238E27FC236}">
                <a16:creationId xmlns:a16="http://schemas.microsoft.com/office/drawing/2014/main" id="{C7B7778F-30DA-B081-7051-99D23A9BAB7A}"/>
              </a:ext>
            </a:extLst>
          </p:cNvPr>
          <p:cNvSpPr>
            <a:spLocks noGrp="1"/>
          </p:cNvSpPr>
          <p:nvPr>
            <p:ph type="body" sz="quarter" idx="11" hasCustomPrompt="1"/>
          </p:nvPr>
        </p:nvSpPr>
        <p:spPr>
          <a:xfrm>
            <a:off x="1273402" y="1555973"/>
            <a:ext cx="6523037" cy="2795587"/>
          </a:xfrm>
        </p:spPr>
        <p:txBody>
          <a:bodyPr>
            <a:normAutofit/>
          </a:bodyPr>
          <a:lstStyle>
            <a:lvl1pPr marL="0" indent="0" algn="ctr">
              <a:buNone/>
              <a:defRPr lang="en" sz="2600" b="1" kern="1200" dirty="0" smtClean="0">
                <a:solidFill>
                  <a:srgbClr val="592D88"/>
                </a:solidFill>
                <a:latin typeface="Poppins"/>
                <a:ea typeface="Poppins"/>
                <a:cs typeface="Poppins"/>
                <a:sym typeface="Poppins"/>
              </a:defRPr>
            </a:lvl1pPr>
          </a:lstStyle>
          <a:p>
            <a:pPr lvl="0"/>
            <a:r>
              <a:rPr lang="en-US" sz="2600" b="1" dirty="0">
                <a:latin typeface="+mj-lt"/>
              </a:rPr>
              <a:t>Nam </a:t>
            </a:r>
            <a:r>
              <a:rPr lang="en-US" sz="2600" b="1" dirty="0" err="1">
                <a:latin typeface="+mj-lt"/>
              </a:rPr>
              <a:t>aut</a:t>
            </a:r>
            <a:r>
              <a:rPr lang="en-US" sz="2600" b="1" dirty="0">
                <a:latin typeface="+mj-lt"/>
              </a:rPr>
              <a:t> </a:t>
            </a:r>
            <a:r>
              <a:rPr lang="en-US" sz="2600" b="1" dirty="0" err="1">
                <a:latin typeface="+mj-lt"/>
              </a:rPr>
              <a:t>vollab</a:t>
            </a:r>
            <a:r>
              <a:rPr lang="en-US" sz="2600" b="1" dirty="0">
                <a:latin typeface="+mj-lt"/>
              </a:rPr>
              <a:t> </a:t>
            </a:r>
            <a:r>
              <a:rPr lang="en-US" sz="2600" b="1" dirty="0" err="1">
                <a:latin typeface="+mj-lt"/>
              </a:rPr>
              <a:t>invendus</a:t>
            </a:r>
            <a:r>
              <a:rPr lang="en-US" sz="2600" b="1" dirty="0">
                <a:latin typeface="+mj-lt"/>
              </a:rPr>
              <a:t> </a:t>
            </a:r>
            <a:r>
              <a:rPr lang="en-US" sz="2600" b="1" dirty="0" err="1">
                <a:latin typeface="+mj-lt"/>
              </a:rPr>
              <a:t>essita</a:t>
            </a:r>
            <a:r>
              <a:rPr lang="en" sz="2600" b="1" dirty="0">
                <a:solidFill>
                  <a:srgbClr val="592D88"/>
                </a:solidFill>
                <a:latin typeface="Poppins"/>
                <a:ea typeface="Poppins"/>
                <a:cs typeface="Poppins"/>
                <a:sym typeface="Poppins"/>
              </a:rPr>
              <a:t> velloribus, commoluptat offictatiate et hicidem ilicias dolluptatur repedi rest, cuptae ma poritat issimagnat ex excessit?</a:t>
            </a:r>
            <a:endParaRPr lang="en-US" dirty="0"/>
          </a:p>
        </p:txBody>
      </p:sp>
      <p:cxnSp>
        <p:nvCxnSpPr>
          <p:cNvPr id="25" name="Google Shape;63;p14">
            <a:extLst>
              <a:ext uri="{FF2B5EF4-FFF2-40B4-BE49-F238E27FC236}">
                <a16:creationId xmlns:a16="http://schemas.microsoft.com/office/drawing/2014/main" id="{01F21CD6-652C-2DDD-47DC-59904CCB4DBF}"/>
              </a:ext>
            </a:extLst>
          </p:cNvPr>
          <p:cNvCxnSpPr/>
          <p:nvPr userDrawn="1"/>
        </p:nvCxnSpPr>
        <p:spPr>
          <a:xfrm>
            <a:off x="258325" y="4771450"/>
            <a:ext cx="8547300" cy="0"/>
          </a:xfrm>
          <a:prstGeom prst="straightConnector1">
            <a:avLst/>
          </a:prstGeom>
          <a:noFill/>
          <a:ln w="9525" cap="flat" cmpd="sng">
            <a:solidFill>
              <a:srgbClr val="592D88"/>
            </a:solidFill>
            <a:prstDash val="solid"/>
            <a:round/>
            <a:headEnd type="none" w="med" len="med"/>
            <a:tailEnd type="none" w="med" len="med"/>
          </a:ln>
        </p:spPr>
      </p:cxnSp>
      <p:sp>
        <p:nvSpPr>
          <p:cNvPr id="31" name="Footer Placeholder 23">
            <a:extLst>
              <a:ext uri="{FF2B5EF4-FFF2-40B4-BE49-F238E27FC236}">
                <a16:creationId xmlns:a16="http://schemas.microsoft.com/office/drawing/2014/main" id="{EFBC3D47-31EB-A7FC-E5ED-A55FB51B8607}"/>
              </a:ext>
            </a:extLst>
          </p:cNvPr>
          <p:cNvSpPr>
            <a:spLocks noGrp="1"/>
          </p:cNvSpPr>
          <p:nvPr>
            <p:ph type="ftr" sz="quarter" idx="17"/>
          </p:nvPr>
        </p:nvSpPr>
        <p:spPr>
          <a:xfrm>
            <a:off x="159172" y="4797572"/>
            <a:ext cx="2895600" cy="273844"/>
          </a:xfrm>
        </p:spPr>
        <p:txBody>
          <a:bodyPr/>
          <a:lstStyle>
            <a:lvl1pPr>
              <a:defRPr sz="700"/>
            </a:lvl1pPr>
          </a:lstStyle>
          <a:p>
            <a:pPr algn="l"/>
            <a:r>
              <a:rPr lang="en-US">
                <a:solidFill>
                  <a:srgbClr val="592D88"/>
                </a:solidFill>
                <a:latin typeface="Poppins"/>
                <a:ea typeface="Poppins"/>
                <a:cs typeface="Poppins"/>
                <a:sym typeface="Poppins"/>
              </a:rPr>
              <a:t>[Insert Department Name in FOOTER] 2024-2025 Budget Hearing Presentation</a:t>
            </a:r>
            <a:endParaRPr lang="en-US" dirty="0">
              <a:solidFill>
                <a:srgbClr val="592D88"/>
              </a:solidFill>
              <a:latin typeface="Poppins"/>
              <a:ea typeface="Poppins"/>
              <a:cs typeface="Poppins"/>
              <a:sym typeface="Poppins"/>
            </a:endParaRPr>
          </a:p>
        </p:txBody>
      </p:sp>
      <p:sp>
        <p:nvSpPr>
          <p:cNvPr id="32" name="Slide Number Placeholder 24">
            <a:extLst>
              <a:ext uri="{FF2B5EF4-FFF2-40B4-BE49-F238E27FC236}">
                <a16:creationId xmlns:a16="http://schemas.microsoft.com/office/drawing/2014/main" id="{BEF86E85-54C9-0632-DA69-3B91019B7735}"/>
              </a:ext>
            </a:extLst>
          </p:cNvPr>
          <p:cNvSpPr>
            <a:spLocks noGrp="1"/>
          </p:cNvSpPr>
          <p:nvPr>
            <p:ph type="sldNum" sz="quarter" idx="18"/>
          </p:nvPr>
        </p:nvSpPr>
        <p:spPr>
          <a:xfrm>
            <a:off x="6773628" y="4799920"/>
            <a:ext cx="2133600" cy="273844"/>
          </a:xfrm>
        </p:spPr>
        <p:txBody>
          <a:bodyPr/>
          <a:lstStyle>
            <a:lvl1pPr>
              <a:defRPr lang="en-US" sz="700" kern="1200" smtClean="0">
                <a:solidFill>
                  <a:srgbClr val="592D88"/>
                </a:solidFill>
                <a:latin typeface="Poppins"/>
                <a:ea typeface="Poppins"/>
                <a:cs typeface="Poppins"/>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31741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1"/>
            <a:ext cx="9144000" cy="4788449"/>
          </a:xfrm>
        </p:spPr>
        <p:txBody>
          <a:bodyPr/>
          <a:lstStyle>
            <a:lvl1pPr marL="0" indent="0">
              <a:buNone/>
              <a:defRPr/>
            </a:lvl1pPr>
          </a:lstStyle>
          <a:p>
            <a:endParaRPr lang="en-US" dirty="0"/>
          </a:p>
        </p:txBody>
      </p:sp>
      <p:sp>
        <p:nvSpPr>
          <p:cNvPr id="6" name="Text Placeholder 5">
            <a:extLst>
              <a:ext uri="{FF2B5EF4-FFF2-40B4-BE49-F238E27FC236}">
                <a16:creationId xmlns:a16="http://schemas.microsoft.com/office/drawing/2014/main" id="{FE401387-8441-E4DC-F7EF-C927EFD56852}"/>
              </a:ext>
            </a:extLst>
          </p:cNvPr>
          <p:cNvSpPr>
            <a:spLocks noGrp="1"/>
          </p:cNvSpPr>
          <p:nvPr>
            <p:ph type="body" sz="quarter" idx="14" hasCustomPrompt="1"/>
          </p:nvPr>
        </p:nvSpPr>
        <p:spPr>
          <a:xfrm>
            <a:off x="2500343" y="403048"/>
            <a:ext cx="6196693" cy="3050446"/>
          </a:xfrm>
        </p:spPr>
        <p:txBody>
          <a:bodyPr>
            <a:noAutofit/>
          </a:bodyPr>
          <a:lstStyle>
            <a:lvl1pPr marL="0" indent="0" algn="r">
              <a:lnSpc>
                <a:spcPct val="114000"/>
              </a:lnSpc>
              <a:spcBef>
                <a:spcPts val="0"/>
              </a:spcBef>
              <a:buNone/>
              <a:defRPr sz="2100" b="1" kern="0" spc="0" baseline="0">
                <a:latin typeface="+mj-lt"/>
              </a:defRPr>
            </a:lvl1pPr>
            <a:lvl2pPr marL="411480" indent="0" algn="r">
              <a:buNone/>
              <a:defRPr sz="2100" b="1">
                <a:latin typeface="+mj-lt"/>
              </a:defRPr>
            </a:lvl2pPr>
            <a:lvl3pPr marL="822960" indent="0" algn="r">
              <a:buNone/>
              <a:defRPr sz="2100" b="1">
                <a:latin typeface="+mj-lt"/>
              </a:defRPr>
            </a:lvl3pPr>
            <a:lvl4pPr marL="1234440" indent="0" algn="r">
              <a:buNone/>
              <a:defRPr sz="2100" b="1">
                <a:latin typeface="+mj-lt"/>
              </a:defRPr>
            </a:lvl4pPr>
            <a:lvl5pPr marL="1645920" indent="0" algn="r">
              <a:buNone/>
              <a:defRPr sz="2100" b="1">
                <a:latin typeface="+mj-lt"/>
              </a:defRPr>
            </a:lvl5pPr>
          </a:lstStyle>
          <a:p>
            <a:pPr lvl="0"/>
            <a:r>
              <a:rPr lang="en-US" dirty="0"/>
              <a:t>Enter your text here.</a:t>
            </a:r>
          </a:p>
        </p:txBody>
      </p:sp>
      <p:sp>
        <p:nvSpPr>
          <p:cNvPr id="11" name="Footer Placeholder 23">
            <a:extLst>
              <a:ext uri="{FF2B5EF4-FFF2-40B4-BE49-F238E27FC236}">
                <a16:creationId xmlns:a16="http://schemas.microsoft.com/office/drawing/2014/main" id="{9EC1DFA4-466B-E917-4F0C-228F04986032}"/>
              </a:ext>
            </a:extLst>
          </p:cNvPr>
          <p:cNvSpPr>
            <a:spLocks noGrp="1"/>
          </p:cNvSpPr>
          <p:nvPr>
            <p:ph type="ftr" sz="quarter" idx="17"/>
          </p:nvPr>
        </p:nvSpPr>
        <p:spPr>
          <a:xfrm>
            <a:off x="159172" y="4797572"/>
            <a:ext cx="2895600" cy="273844"/>
          </a:xfrm>
        </p:spPr>
        <p:txBody>
          <a:bodyPr/>
          <a:lstStyle>
            <a:lvl1pPr>
              <a:defRPr sz="700"/>
            </a:lvl1pPr>
          </a:lstStyle>
          <a:p>
            <a:pPr algn="l"/>
            <a:r>
              <a:rPr lang="en-US">
                <a:solidFill>
                  <a:srgbClr val="592D88"/>
                </a:solidFill>
                <a:latin typeface="Poppins"/>
                <a:ea typeface="Poppins"/>
                <a:cs typeface="Poppins"/>
                <a:sym typeface="Poppins"/>
              </a:rPr>
              <a:t>[Insert Department Name in FOOTER] 2024-2025 Budget Hearing Presentation</a:t>
            </a:r>
            <a:endParaRPr lang="en-US" dirty="0">
              <a:solidFill>
                <a:srgbClr val="592D88"/>
              </a:solidFill>
              <a:latin typeface="Poppins"/>
              <a:ea typeface="Poppins"/>
              <a:cs typeface="Poppins"/>
              <a:sym typeface="Poppins"/>
            </a:endParaRPr>
          </a:p>
        </p:txBody>
      </p:sp>
      <p:sp>
        <p:nvSpPr>
          <p:cNvPr id="13" name="Slide Number Placeholder 24">
            <a:extLst>
              <a:ext uri="{FF2B5EF4-FFF2-40B4-BE49-F238E27FC236}">
                <a16:creationId xmlns:a16="http://schemas.microsoft.com/office/drawing/2014/main" id="{EAD542F0-1B3B-0596-688F-98608145AC0F}"/>
              </a:ext>
            </a:extLst>
          </p:cNvPr>
          <p:cNvSpPr>
            <a:spLocks noGrp="1"/>
          </p:cNvSpPr>
          <p:nvPr>
            <p:ph type="sldNum" sz="quarter" idx="18"/>
          </p:nvPr>
        </p:nvSpPr>
        <p:spPr>
          <a:xfrm>
            <a:off x="6773628" y="4799920"/>
            <a:ext cx="2133600" cy="273844"/>
          </a:xfrm>
        </p:spPr>
        <p:txBody>
          <a:bodyPr/>
          <a:lstStyle>
            <a:lvl1pPr>
              <a:defRPr lang="en-US" sz="700" kern="1200" smtClean="0">
                <a:solidFill>
                  <a:srgbClr val="592D88"/>
                </a:solidFill>
                <a:latin typeface="Poppins"/>
                <a:ea typeface="Poppins"/>
                <a:cs typeface="Poppins"/>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226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2" name="Google Shape;100;p17">
            <a:extLst>
              <a:ext uri="{FF2B5EF4-FFF2-40B4-BE49-F238E27FC236}">
                <a16:creationId xmlns:a16="http://schemas.microsoft.com/office/drawing/2014/main" id="{49801103-A5ED-DB57-DD76-1B7A472212B4}"/>
              </a:ext>
            </a:extLst>
          </p:cNvPr>
          <p:cNvPicPr preferRelativeResize="0"/>
          <p:nvPr userDrawn="1"/>
        </p:nvPicPr>
        <p:blipFill>
          <a:blip r:embed="rId2">
            <a:alphaModFix/>
          </a:blip>
          <a:stretch>
            <a:fillRect/>
          </a:stretch>
        </p:blipFill>
        <p:spPr>
          <a:xfrm>
            <a:off x="0" y="403000"/>
            <a:ext cx="9144000" cy="4740499"/>
          </a:xfrm>
          <a:prstGeom prst="rect">
            <a:avLst/>
          </a:prstGeom>
          <a:noFill/>
          <a:ln>
            <a:noFill/>
          </a:ln>
        </p:spPr>
      </p:pic>
      <p:sp>
        <p:nvSpPr>
          <p:cNvPr id="3" name="Text Placeholder 2">
            <a:extLst>
              <a:ext uri="{FF2B5EF4-FFF2-40B4-BE49-F238E27FC236}">
                <a16:creationId xmlns:a16="http://schemas.microsoft.com/office/drawing/2014/main" id="{FCD48310-0F9E-52C5-5705-61F74593C3AA}"/>
              </a:ext>
            </a:extLst>
          </p:cNvPr>
          <p:cNvSpPr>
            <a:spLocks noGrp="1"/>
          </p:cNvSpPr>
          <p:nvPr>
            <p:ph type="body" sz="quarter" idx="10" hasCustomPrompt="1"/>
          </p:nvPr>
        </p:nvSpPr>
        <p:spPr>
          <a:xfrm>
            <a:off x="358776" y="1992077"/>
            <a:ext cx="5282745" cy="1320576"/>
          </a:xfrm>
        </p:spPr>
        <p:txBody>
          <a:bodyPr>
            <a:noAutofit/>
          </a:bodyPr>
          <a:lstStyle>
            <a:lvl1pPr marL="0" indent="0">
              <a:buNone/>
              <a:defRPr sz="4100" b="1">
                <a:solidFill>
                  <a:schemeClr val="bg1"/>
                </a:solidFill>
                <a:latin typeface="+mj-lt"/>
              </a:defRPr>
            </a:lvl1pPr>
            <a:lvl2pPr>
              <a:defRPr sz="4100" b="1">
                <a:solidFill>
                  <a:schemeClr val="bg1"/>
                </a:solidFill>
                <a:latin typeface="+mj-lt"/>
              </a:defRPr>
            </a:lvl2pPr>
            <a:lvl3pPr>
              <a:defRPr sz="4100" b="1">
                <a:solidFill>
                  <a:schemeClr val="bg1"/>
                </a:solidFill>
                <a:latin typeface="+mj-lt"/>
              </a:defRPr>
            </a:lvl3pPr>
            <a:lvl4pPr>
              <a:defRPr sz="4100" b="1">
                <a:solidFill>
                  <a:schemeClr val="bg1"/>
                </a:solidFill>
                <a:latin typeface="+mj-lt"/>
              </a:defRPr>
            </a:lvl4pPr>
            <a:lvl5pPr>
              <a:defRPr sz="4100" b="1">
                <a:solidFill>
                  <a:schemeClr val="bg1"/>
                </a:solidFill>
                <a:latin typeface="+mj-lt"/>
              </a:defRPr>
            </a:lvl5pPr>
          </a:lstStyle>
          <a:p>
            <a:pPr lvl="0"/>
            <a:r>
              <a:rPr lang="en-US" dirty="0"/>
              <a:t>Presentation Title</a:t>
            </a:r>
            <a:br>
              <a:rPr lang="en-US" dirty="0"/>
            </a:br>
            <a:r>
              <a:rPr lang="en-US" dirty="0"/>
              <a:t>Two Lines Here</a:t>
            </a:r>
          </a:p>
        </p:txBody>
      </p:sp>
      <p:cxnSp>
        <p:nvCxnSpPr>
          <p:cNvPr id="4" name="Google Shape;102;p17">
            <a:extLst>
              <a:ext uri="{FF2B5EF4-FFF2-40B4-BE49-F238E27FC236}">
                <a16:creationId xmlns:a16="http://schemas.microsoft.com/office/drawing/2014/main" id="{CB99C25A-B6DD-F13D-F198-7E0B43D79B42}"/>
              </a:ext>
            </a:extLst>
          </p:cNvPr>
          <p:cNvCxnSpPr/>
          <p:nvPr userDrawn="1"/>
        </p:nvCxnSpPr>
        <p:spPr>
          <a:xfrm>
            <a:off x="258325" y="4771450"/>
            <a:ext cx="8547300" cy="0"/>
          </a:xfrm>
          <a:prstGeom prst="straightConnector1">
            <a:avLst/>
          </a:prstGeom>
          <a:noFill/>
          <a:ln w="9525" cap="flat" cmpd="sng">
            <a:solidFill>
              <a:schemeClr val="lt1"/>
            </a:solidFill>
            <a:prstDash val="solid"/>
            <a:round/>
            <a:headEnd type="none" w="med" len="med"/>
            <a:tailEnd type="none" w="med" len="med"/>
          </a:ln>
        </p:spPr>
      </p:cxnSp>
      <p:sp>
        <p:nvSpPr>
          <p:cNvPr id="5" name="Footer Placeholder 23">
            <a:extLst>
              <a:ext uri="{FF2B5EF4-FFF2-40B4-BE49-F238E27FC236}">
                <a16:creationId xmlns:a16="http://schemas.microsoft.com/office/drawing/2014/main" id="{0056EA4B-5142-8078-44F4-CA1C32331303}"/>
              </a:ext>
            </a:extLst>
          </p:cNvPr>
          <p:cNvSpPr>
            <a:spLocks noGrp="1"/>
          </p:cNvSpPr>
          <p:nvPr>
            <p:ph type="ftr" sz="quarter" idx="17"/>
          </p:nvPr>
        </p:nvSpPr>
        <p:spPr>
          <a:xfrm>
            <a:off x="159172" y="4797572"/>
            <a:ext cx="2895600" cy="273844"/>
          </a:xfrm>
        </p:spPr>
        <p:txBody>
          <a:bodyPr/>
          <a:lstStyle>
            <a:lvl1pPr>
              <a:defRPr sz="700">
                <a:solidFill>
                  <a:schemeClr val="bg1"/>
                </a:solidFill>
              </a:defRPr>
            </a:lvl1pPr>
          </a:lstStyle>
          <a:p>
            <a:pPr algn="l"/>
            <a:r>
              <a:rPr lang="en-US">
                <a:latin typeface="Poppins"/>
                <a:ea typeface="Poppins"/>
                <a:cs typeface="Poppins"/>
                <a:sym typeface="Poppins"/>
              </a:rPr>
              <a:t>[Insert Department Name in FOOTER] 2024-2025 Budget Hearing Presentation</a:t>
            </a:r>
            <a:endParaRPr lang="en-US" dirty="0">
              <a:latin typeface="Poppins"/>
              <a:ea typeface="Poppins"/>
              <a:cs typeface="Poppins"/>
              <a:sym typeface="Poppins"/>
            </a:endParaRPr>
          </a:p>
        </p:txBody>
      </p:sp>
      <p:sp>
        <p:nvSpPr>
          <p:cNvPr id="6" name="Slide Number Placeholder 24">
            <a:extLst>
              <a:ext uri="{FF2B5EF4-FFF2-40B4-BE49-F238E27FC236}">
                <a16:creationId xmlns:a16="http://schemas.microsoft.com/office/drawing/2014/main" id="{B4F79629-3470-7723-A4F0-4C96AFE3881B}"/>
              </a:ext>
            </a:extLst>
          </p:cNvPr>
          <p:cNvSpPr>
            <a:spLocks noGrp="1"/>
          </p:cNvSpPr>
          <p:nvPr>
            <p:ph type="sldNum" sz="quarter" idx="18"/>
          </p:nvPr>
        </p:nvSpPr>
        <p:spPr>
          <a:xfrm>
            <a:off x="6773628" y="4799920"/>
            <a:ext cx="2133600" cy="273844"/>
          </a:xfrm>
        </p:spPr>
        <p:txBody>
          <a:bodyPr/>
          <a:lstStyle>
            <a:lvl1pPr>
              <a:defRPr lang="en-US" sz="700" kern="1200" smtClean="0">
                <a:solidFill>
                  <a:schemeClr val="bg1"/>
                </a:solidFill>
                <a:latin typeface="Poppins"/>
                <a:ea typeface="Poppins"/>
                <a:cs typeface="Poppins"/>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23808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Title - Text and Bullet Points">
    <p:spTree>
      <p:nvGrpSpPr>
        <p:cNvPr id="1" name=""/>
        <p:cNvGrpSpPr/>
        <p:nvPr/>
      </p:nvGrpSpPr>
      <p:grpSpPr>
        <a:xfrm>
          <a:off x="0" y="0"/>
          <a:ext cx="0" cy="0"/>
          <a:chOff x="0" y="0"/>
          <a:chExt cx="0" cy="0"/>
        </a:xfrm>
      </p:grpSpPr>
      <p:cxnSp>
        <p:nvCxnSpPr>
          <p:cNvPr id="4" name="Google Shape;109;p18">
            <a:extLst>
              <a:ext uri="{FF2B5EF4-FFF2-40B4-BE49-F238E27FC236}">
                <a16:creationId xmlns:a16="http://schemas.microsoft.com/office/drawing/2014/main" id="{78D48EF5-019C-349F-0F13-0FD740C0157F}"/>
              </a:ext>
            </a:extLst>
          </p:cNvPr>
          <p:cNvCxnSpPr/>
          <p:nvPr userDrawn="1"/>
        </p:nvCxnSpPr>
        <p:spPr>
          <a:xfrm>
            <a:off x="258325" y="4771450"/>
            <a:ext cx="8547300" cy="0"/>
          </a:xfrm>
          <a:prstGeom prst="straightConnector1">
            <a:avLst/>
          </a:prstGeom>
          <a:noFill/>
          <a:ln w="9525" cap="flat" cmpd="sng">
            <a:solidFill>
              <a:srgbClr val="592D88"/>
            </a:solidFill>
            <a:prstDash val="solid"/>
            <a:round/>
            <a:headEnd type="none" w="med" len="med"/>
            <a:tailEnd type="none" w="med" len="med"/>
          </a:ln>
        </p:spPr>
      </p:cxnSp>
      <p:pic>
        <p:nvPicPr>
          <p:cNvPr id="7" name="Google Shape;111;p18">
            <a:extLst>
              <a:ext uri="{FF2B5EF4-FFF2-40B4-BE49-F238E27FC236}">
                <a16:creationId xmlns:a16="http://schemas.microsoft.com/office/drawing/2014/main" id="{F4E0145C-BF1D-713E-FDFD-32A030C99442}"/>
              </a:ext>
            </a:extLst>
          </p:cNvPr>
          <p:cNvPicPr preferRelativeResize="0"/>
          <p:nvPr userDrawn="1"/>
        </p:nvPicPr>
        <p:blipFill>
          <a:blip r:embed="rId2">
            <a:alphaModFix/>
          </a:blip>
          <a:stretch>
            <a:fillRect/>
          </a:stretch>
        </p:blipFill>
        <p:spPr>
          <a:xfrm>
            <a:off x="353850" y="255725"/>
            <a:ext cx="93175" cy="363400"/>
          </a:xfrm>
          <a:prstGeom prst="rect">
            <a:avLst/>
          </a:prstGeom>
          <a:noFill/>
          <a:ln>
            <a:noFill/>
          </a:ln>
        </p:spPr>
      </p:pic>
      <p:pic>
        <p:nvPicPr>
          <p:cNvPr id="9" name="Google Shape;112;p18">
            <a:extLst>
              <a:ext uri="{FF2B5EF4-FFF2-40B4-BE49-F238E27FC236}">
                <a16:creationId xmlns:a16="http://schemas.microsoft.com/office/drawing/2014/main" id="{C3C822AC-56CA-DC1E-E8FB-03F0F08306B7}"/>
              </a:ext>
            </a:extLst>
          </p:cNvPr>
          <p:cNvPicPr preferRelativeResize="0"/>
          <p:nvPr userDrawn="1"/>
        </p:nvPicPr>
        <p:blipFill>
          <a:blip r:embed="rId2">
            <a:alphaModFix/>
          </a:blip>
          <a:stretch>
            <a:fillRect/>
          </a:stretch>
        </p:blipFill>
        <p:spPr>
          <a:xfrm flipH="1">
            <a:off x="4059825" y="255725"/>
            <a:ext cx="93175" cy="363400"/>
          </a:xfrm>
          <a:prstGeom prst="rect">
            <a:avLst/>
          </a:prstGeom>
          <a:noFill/>
          <a:ln>
            <a:noFill/>
          </a:ln>
        </p:spPr>
      </p:pic>
      <p:sp>
        <p:nvSpPr>
          <p:cNvPr id="17" name="Text Placeholder 15">
            <a:extLst>
              <a:ext uri="{FF2B5EF4-FFF2-40B4-BE49-F238E27FC236}">
                <a16:creationId xmlns:a16="http://schemas.microsoft.com/office/drawing/2014/main" id="{C7355059-663A-A5DF-08B5-29271665E618}"/>
              </a:ext>
            </a:extLst>
          </p:cNvPr>
          <p:cNvSpPr>
            <a:spLocks noGrp="1"/>
          </p:cNvSpPr>
          <p:nvPr>
            <p:ph type="body" sz="quarter" idx="10" hasCustomPrompt="1"/>
          </p:nvPr>
        </p:nvSpPr>
        <p:spPr>
          <a:xfrm>
            <a:off x="405407" y="274671"/>
            <a:ext cx="3654417" cy="363537"/>
          </a:xfrm>
          <a:ln>
            <a:noFill/>
          </a:ln>
        </p:spPr>
        <p:txBody>
          <a:bodyPr>
            <a:normAutofit/>
          </a:bodyPr>
          <a:lstStyle>
            <a:lvl1pPr marL="0" indent="0">
              <a:buNone/>
              <a:defRPr sz="1700" b="1">
                <a:solidFill>
                  <a:srgbClr val="592D88"/>
                </a:solidFill>
                <a:latin typeface="+mj-lt"/>
              </a:defRPr>
            </a:lvl1pPr>
          </a:lstStyle>
          <a:p>
            <a:pPr lvl="0"/>
            <a:r>
              <a:rPr lang="en-US" b="1" dirty="0"/>
              <a:t>Slide Title Here – Longer Option</a:t>
            </a:r>
            <a:endParaRPr lang="en-US" dirty="0"/>
          </a:p>
        </p:txBody>
      </p:sp>
      <p:sp>
        <p:nvSpPr>
          <p:cNvPr id="19" name="Text Placeholder 18">
            <a:extLst>
              <a:ext uri="{FF2B5EF4-FFF2-40B4-BE49-F238E27FC236}">
                <a16:creationId xmlns:a16="http://schemas.microsoft.com/office/drawing/2014/main" id="{B5D17515-6F8B-DF93-DB3E-08D2C42828AE}"/>
              </a:ext>
            </a:extLst>
          </p:cNvPr>
          <p:cNvSpPr>
            <a:spLocks noGrp="1"/>
          </p:cNvSpPr>
          <p:nvPr>
            <p:ph type="body" sz="quarter" idx="11" hasCustomPrompt="1"/>
          </p:nvPr>
        </p:nvSpPr>
        <p:spPr>
          <a:xfrm>
            <a:off x="386669" y="824367"/>
            <a:ext cx="7867650" cy="726848"/>
          </a:xfrm>
        </p:spPr>
        <p:txBody>
          <a:bodyPr>
            <a:normAutofit/>
          </a:bodyPr>
          <a:lstStyle>
            <a:lvl1pPr marL="0" indent="0">
              <a:buNone/>
              <a:defRPr sz="1100">
                <a:latin typeface="+mj-lt"/>
              </a:defRPr>
            </a:lvl1pPr>
          </a:lstStyle>
          <a:p>
            <a:pPr marL="0" lvl="0" indent="0" algn="l" rtl="0">
              <a:lnSpc>
                <a:spcPct val="115000"/>
              </a:lnSpc>
              <a:spcBef>
                <a:spcPts val="0"/>
              </a:spcBef>
              <a:spcAft>
                <a:spcPts val="0"/>
              </a:spcAft>
              <a:buNone/>
            </a:pPr>
            <a:r>
              <a:rPr lang="en-US" sz="1100" dirty="0">
                <a:solidFill>
                  <a:schemeClr val="dk1"/>
                </a:solidFill>
                <a:latin typeface="Poppins"/>
                <a:ea typeface="Poppins"/>
                <a:cs typeface="Poppins"/>
                <a:sym typeface="Poppins"/>
              </a:rPr>
              <a:t>Mus </a:t>
            </a:r>
            <a:r>
              <a:rPr lang="en-US" sz="1100" dirty="0" err="1">
                <a:solidFill>
                  <a:schemeClr val="dk1"/>
                </a:solidFill>
                <a:latin typeface="Poppins"/>
                <a:ea typeface="Poppins"/>
                <a:cs typeface="Poppins"/>
                <a:sym typeface="Poppins"/>
              </a:rPr>
              <a:t>vention</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nobitium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laborat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parcilitin</a:t>
            </a:r>
            <a:r>
              <a:rPr lang="en-US" sz="1100" dirty="0">
                <a:solidFill>
                  <a:schemeClr val="dk1"/>
                </a:solidFill>
                <a:latin typeface="Poppins"/>
                <a:ea typeface="Poppins"/>
                <a:cs typeface="Poppins"/>
                <a:sym typeface="Poppins"/>
              </a:rPr>
              <a:t> ped </a:t>
            </a:r>
            <a:r>
              <a:rPr lang="en-US" sz="1100" dirty="0" err="1">
                <a:solidFill>
                  <a:schemeClr val="dk1"/>
                </a:solidFill>
                <a:latin typeface="Poppins"/>
                <a:ea typeface="Poppins"/>
                <a:cs typeface="Poppins"/>
                <a:sym typeface="Poppins"/>
              </a:rPr>
              <a:t>mosapero</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consequ</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ibustota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dempor</a:t>
            </a:r>
            <a:r>
              <a:rPr lang="en-US" sz="1100" dirty="0">
                <a:solidFill>
                  <a:schemeClr val="dk1"/>
                </a:solidFill>
                <a:latin typeface="Poppins"/>
                <a:ea typeface="Poppins"/>
                <a:cs typeface="Poppins"/>
                <a:sym typeface="Poppins"/>
              </a:rPr>
              <a:t> mi, con </a:t>
            </a:r>
            <a:r>
              <a:rPr lang="en-US" sz="1100" dirty="0" err="1">
                <a:solidFill>
                  <a:schemeClr val="dk1"/>
                </a:solidFill>
                <a:latin typeface="Poppins"/>
                <a:ea typeface="Poppins"/>
                <a:cs typeface="Poppins"/>
                <a:sym typeface="Poppins"/>
              </a:rPr>
              <a:t>cor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susam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cuptata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turiaer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itatur</a:t>
            </a:r>
            <a:r>
              <a:rPr lang="en-US" sz="1100" dirty="0">
                <a:solidFill>
                  <a:schemeClr val="dk1"/>
                </a:solidFill>
                <a:latin typeface="Poppins"/>
                <a:ea typeface="Poppins"/>
                <a:cs typeface="Poppins"/>
                <a:sym typeface="Poppins"/>
              </a:rPr>
              <a:t>? Et </a:t>
            </a:r>
            <a:r>
              <a:rPr lang="en-US" sz="1100" dirty="0" err="1">
                <a:solidFill>
                  <a:schemeClr val="dk1"/>
                </a:solidFill>
                <a:latin typeface="Poppins"/>
                <a:ea typeface="Poppins"/>
                <a:cs typeface="Poppins"/>
                <a:sym typeface="Poppins"/>
              </a:rPr>
              <a:t>et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remque</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pedit</a:t>
            </a:r>
            <a:r>
              <a:rPr lang="en-US" sz="1100" dirty="0">
                <a:solidFill>
                  <a:schemeClr val="dk1"/>
                </a:solidFill>
                <a:latin typeface="Poppins"/>
                <a:ea typeface="Poppins"/>
                <a:cs typeface="Poppins"/>
                <a:sym typeface="Poppins"/>
              </a:rPr>
              <a:t> abo. Pa sapid </a:t>
            </a:r>
            <a:r>
              <a:rPr lang="en-US" sz="1100" dirty="0" err="1">
                <a:solidFill>
                  <a:schemeClr val="dk1"/>
                </a:solidFill>
                <a:latin typeface="Poppins"/>
                <a:ea typeface="Poppins"/>
                <a:cs typeface="Poppins"/>
                <a:sym typeface="Poppins"/>
              </a:rPr>
              <a:t>endi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dolupta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delit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sequi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tem</a:t>
            </a:r>
            <a:r>
              <a:rPr lang="en-US" sz="1100" dirty="0">
                <a:solidFill>
                  <a:schemeClr val="dk1"/>
                </a:solidFill>
                <a:latin typeface="Poppins"/>
                <a:ea typeface="Poppins"/>
                <a:cs typeface="Poppins"/>
                <a:sym typeface="Poppins"/>
              </a:rPr>
              <a:t> et </a:t>
            </a:r>
            <a:r>
              <a:rPr lang="en-US" sz="1100" dirty="0" err="1">
                <a:solidFill>
                  <a:schemeClr val="dk1"/>
                </a:solidFill>
                <a:latin typeface="Poppins"/>
                <a:ea typeface="Poppins"/>
                <a:cs typeface="Poppins"/>
                <a:sym typeface="Poppins"/>
              </a:rPr>
              <a:t>dellendam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quam</a:t>
            </a:r>
            <a:r>
              <a:rPr lang="en-US" sz="1100" dirty="0">
                <a:solidFill>
                  <a:schemeClr val="dk1"/>
                </a:solidFill>
                <a:latin typeface="Poppins"/>
                <a:ea typeface="Poppins"/>
                <a:cs typeface="Poppins"/>
                <a:sym typeface="Poppins"/>
              </a:rPr>
              <a:t>, tecum </a:t>
            </a:r>
            <a:r>
              <a:rPr lang="en-US" sz="1100" dirty="0" err="1">
                <a:solidFill>
                  <a:schemeClr val="dk1"/>
                </a:solidFill>
                <a:latin typeface="Poppins"/>
                <a:ea typeface="Poppins"/>
                <a:cs typeface="Poppins"/>
                <a:sym typeface="Poppins"/>
              </a:rPr>
              <a:t>rehenienimet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perro</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dolupisque</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cuptium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volupta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cus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aligend</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essundant</a:t>
            </a:r>
            <a:r>
              <a:rPr lang="en-US" sz="1100" dirty="0">
                <a:solidFill>
                  <a:schemeClr val="dk1"/>
                </a:solidFill>
                <a:latin typeface="Poppins"/>
                <a:ea typeface="Poppins"/>
                <a:cs typeface="Poppins"/>
                <a:sym typeface="Poppins"/>
              </a:rPr>
              <a:t>.</a:t>
            </a:r>
          </a:p>
        </p:txBody>
      </p:sp>
      <p:sp>
        <p:nvSpPr>
          <p:cNvPr id="20" name="Text Placeholder 22">
            <a:extLst>
              <a:ext uri="{FF2B5EF4-FFF2-40B4-BE49-F238E27FC236}">
                <a16:creationId xmlns:a16="http://schemas.microsoft.com/office/drawing/2014/main" id="{ADBAE8B7-3A2A-43D8-9ACF-2A132E81002A}"/>
              </a:ext>
            </a:extLst>
          </p:cNvPr>
          <p:cNvSpPr>
            <a:spLocks noGrp="1"/>
          </p:cNvSpPr>
          <p:nvPr>
            <p:ph type="body" sz="quarter" idx="14" hasCustomPrompt="1"/>
          </p:nvPr>
        </p:nvSpPr>
        <p:spPr>
          <a:xfrm>
            <a:off x="386669" y="2173288"/>
            <a:ext cx="3828142" cy="2088896"/>
          </a:xfrm>
        </p:spPr>
        <p:txBody>
          <a:bodyPr anchor="t">
            <a:normAutofit/>
          </a:bodyPr>
          <a:lstStyle>
            <a:lvl1pPr marL="91440" indent="-91440">
              <a:spcBef>
                <a:spcPts val="0"/>
              </a:spcBef>
              <a:buSzPct val="150000"/>
              <a:buFont typeface="Arial" panose="020B0604020202020204" pitchFamily="34" charset="0"/>
              <a:buChar char="•"/>
              <a:defRPr sz="1100">
                <a:latin typeface="+mj-lt"/>
              </a:defRPr>
            </a:lvl1pPr>
          </a:lstStyle>
          <a:p>
            <a:pPr marL="91440" lvl="0" indent="-115570" algn="l" rtl="0">
              <a:lnSpc>
                <a:spcPct val="115000"/>
              </a:lnSpc>
              <a:spcBef>
                <a:spcPts val="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Aquid</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utem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quibus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0"/>
              </a:spcAft>
              <a:buClr>
                <a:schemeClr val="dk1"/>
              </a:buClr>
              <a:buSzPts val="1100"/>
              <a:buFont typeface="Poppins"/>
              <a:buChar char="●"/>
            </a:pPr>
            <a:r>
              <a:rPr lang="en-US" sz="1100" dirty="0" err="1">
                <a:solidFill>
                  <a:schemeClr val="dk1"/>
                </a:solidFill>
                <a:latin typeface="Poppins"/>
                <a:ea typeface="Poppins"/>
                <a:cs typeface="Poppins"/>
                <a:sym typeface="Poppins"/>
              </a:rPr>
              <a:t>Esequiscim</a:t>
            </a:r>
            <a:r>
              <a:rPr lang="en-US" sz="1100" dirty="0">
                <a:solidFill>
                  <a:schemeClr val="dk1"/>
                </a:solidFill>
                <a:latin typeface="Poppins"/>
                <a:ea typeface="Poppins"/>
                <a:cs typeface="Poppins"/>
                <a:sym typeface="Poppins"/>
              </a:rPr>
              <a:t> fugit </a:t>
            </a:r>
            <a:r>
              <a:rPr lang="en-US" sz="1100" dirty="0" err="1">
                <a:solidFill>
                  <a:schemeClr val="dk1"/>
                </a:solidFill>
                <a:latin typeface="Poppins"/>
                <a:ea typeface="Poppins"/>
                <a:cs typeface="Poppins"/>
                <a:sym typeface="Poppins"/>
              </a:rPr>
              <a:t>omniet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est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faccae</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alictat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urendis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volendi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genisinis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eiusapitam</a:t>
            </a:r>
            <a:r>
              <a:rPr lang="en-US" sz="1100" dirty="0">
                <a:solidFill>
                  <a:schemeClr val="dk1"/>
                </a:solidFill>
                <a:latin typeface="Poppins"/>
                <a:ea typeface="Poppins"/>
                <a:cs typeface="Poppins"/>
                <a:sym typeface="Poppins"/>
              </a:rPr>
              <a:t> et </a:t>
            </a:r>
            <a:r>
              <a:rPr lang="en-US" sz="1100" dirty="0" err="1">
                <a:solidFill>
                  <a:schemeClr val="dk1"/>
                </a:solidFill>
                <a:latin typeface="Poppins"/>
                <a:ea typeface="Poppins"/>
                <a:cs typeface="Poppins"/>
                <a:sym typeface="Poppins"/>
              </a:rPr>
              <a:t>voloreptat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earum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explit</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quas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ratur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officae</a:t>
            </a:r>
            <a:r>
              <a:rPr lang="en-US" sz="1100" dirty="0">
                <a:solidFill>
                  <a:schemeClr val="dk1"/>
                </a:solidFill>
                <a:latin typeface="Poppins"/>
                <a:ea typeface="Poppins"/>
                <a:cs typeface="Poppins"/>
                <a:sym typeface="Poppins"/>
              </a:rPr>
              <a:t> ma et </a:t>
            </a:r>
            <a:r>
              <a:rPr lang="en-US" sz="1100" dirty="0" err="1">
                <a:solidFill>
                  <a:schemeClr val="dk1"/>
                </a:solidFill>
                <a:latin typeface="Poppins"/>
                <a:ea typeface="Poppins"/>
                <a:cs typeface="Poppins"/>
                <a:sym typeface="Poppins"/>
              </a:rPr>
              <a:t>faccus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voluptas</a:t>
            </a:r>
            <a:r>
              <a:rPr lang="en-US" sz="1100" dirty="0">
                <a:solidFill>
                  <a:schemeClr val="dk1"/>
                </a:solidFill>
                <a:latin typeface="Poppins"/>
                <a:ea typeface="Poppins"/>
                <a:cs typeface="Poppins"/>
                <a:sym typeface="Poppins"/>
              </a:rPr>
              <a:t>. </a:t>
            </a:r>
          </a:p>
          <a:p>
            <a:pPr marL="91440" lvl="0" indent="-115570" algn="l" rtl="0">
              <a:lnSpc>
                <a:spcPct val="115000"/>
              </a:lnSpc>
              <a:spcBef>
                <a:spcPts val="1000"/>
              </a:spcBef>
              <a:spcAft>
                <a:spcPts val="1000"/>
              </a:spcAft>
              <a:buClr>
                <a:schemeClr val="dk1"/>
              </a:buClr>
              <a:buSzPts val="1100"/>
              <a:buFont typeface="Poppins"/>
              <a:buChar char="●"/>
            </a:pPr>
            <a:r>
              <a:rPr lang="en-US" sz="1100" dirty="0">
                <a:solidFill>
                  <a:schemeClr val="dk1"/>
                </a:solidFill>
                <a:latin typeface="Poppins"/>
                <a:ea typeface="Poppins"/>
                <a:cs typeface="Poppins"/>
                <a:sym typeface="Poppins"/>
              </a:rPr>
              <a:t>Arum </a:t>
            </a:r>
            <a:r>
              <a:rPr lang="en-US" sz="1100" dirty="0" err="1">
                <a:solidFill>
                  <a:schemeClr val="dk1"/>
                </a:solidFill>
                <a:latin typeface="Poppins"/>
                <a:ea typeface="Poppins"/>
                <a:cs typeface="Poppins"/>
                <a:sym typeface="Poppins"/>
              </a:rPr>
              <a:t>quia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verspitas</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alibus</a:t>
            </a:r>
            <a:r>
              <a:rPr lang="en-US" sz="1100" dirty="0">
                <a:solidFill>
                  <a:schemeClr val="dk1"/>
                </a:solidFill>
                <a:latin typeface="Poppins"/>
                <a:ea typeface="Poppins"/>
                <a:cs typeface="Poppins"/>
                <a:sym typeface="Poppins"/>
              </a:rPr>
              <a:t> nobis </a:t>
            </a:r>
            <a:r>
              <a:rPr lang="en-US" sz="1100" dirty="0" err="1">
                <a:solidFill>
                  <a:schemeClr val="dk1"/>
                </a:solidFill>
                <a:latin typeface="Poppins"/>
                <a:ea typeface="Poppins"/>
                <a:cs typeface="Poppins"/>
                <a:sym typeface="Poppins"/>
              </a:rPr>
              <a:t>dolupti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corrovi</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debisimet</a:t>
            </a:r>
            <a:r>
              <a:rPr lang="en-US" sz="1100" dirty="0">
                <a:solidFill>
                  <a:schemeClr val="dk1"/>
                </a:solidFill>
                <a:latin typeface="Poppins"/>
                <a:ea typeface="Poppins"/>
                <a:cs typeface="Poppins"/>
                <a:sym typeface="Poppins"/>
              </a:rPr>
              <a:t> prem </a:t>
            </a:r>
            <a:r>
              <a:rPr lang="en-US" sz="1100" dirty="0" err="1">
                <a:solidFill>
                  <a:schemeClr val="dk1"/>
                </a:solidFill>
                <a:latin typeface="Poppins"/>
                <a:ea typeface="Poppins"/>
                <a:cs typeface="Poppins"/>
                <a:sym typeface="Poppins"/>
              </a:rPr>
              <a:t>enihita</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dolorro</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blam</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asita</a:t>
            </a:r>
            <a:r>
              <a:rPr lang="en-US" sz="1100" dirty="0">
                <a:solidFill>
                  <a:schemeClr val="dk1"/>
                </a:solidFill>
                <a:latin typeface="Poppins"/>
                <a:ea typeface="Poppins"/>
                <a:cs typeface="Poppins"/>
                <a:sym typeface="Poppins"/>
              </a:rPr>
              <a:t> de </a:t>
            </a:r>
            <a:r>
              <a:rPr lang="en-US" sz="1100" dirty="0" err="1">
                <a:solidFill>
                  <a:schemeClr val="dk1"/>
                </a:solidFill>
                <a:latin typeface="Poppins"/>
                <a:ea typeface="Poppins"/>
                <a:cs typeface="Poppins"/>
                <a:sym typeface="Poppins"/>
              </a:rPr>
              <a:t>optur</a:t>
            </a:r>
            <a:r>
              <a:rPr lang="en-US" sz="1100" dirty="0">
                <a:solidFill>
                  <a:schemeClr val="dk1"/>
                </a:solidFill>
                <a:latin typeface="Poppins"/>
                <a:ea typeface="Poppins"/>
                <a:cs typeface="Poppins"/>
                <a:sym typeface="Poppins"/>
              </a:rPr>
              <a:t>? </a:t>
            </a:r>
            <a:r>
              <a:rPr lang="en-US" sz="1100" dirty="0" err="1">
                <a:solidFill>
                  <a:schemeClr val="dk1"/>
                </a:solidFill>
                <a:latin typeface="Poppins"/>
                <a:ea typeface="Poppins"/>
                <a:cs typeface="Poppins"/>
                <a:sym typeface="Poppins"/>
              </a:rPr>
              <a:t>Dus</a:t>
            </a:r>
            <a:r>
              <a:rPr lang="en-US" sz="1100" dirty="0">
                <a:solidFill>
                  <a:schemeClr val="dk1"/>
                </a:solidFill>
                <a:latin typeface="Poppins"/>
                <a:ea typeface="Poppins"/>
                <a:cs typeface="Poppins"/>
                <a:sym typeface="Poppins"/>
              </a:rPr>
              <a:t> prat.</a:t>
            </a:r>
          </a:p>
        </p:txBody>
      </p:sp>
      <p:sp>
        <p:nvSpPr>
          <p:cNvPr id="22" name="Picture Placeholder 21">
            <a:extLst>
              <a:ext uri="{FF2B5EF4-FFF2-40B4-BE49-F238E27FC236}">
                <a16:creationId xmlns:a16="http://schemas.microsoft.com/office/drawing/2014/main" id="{940B816B-A504-1BDC-CB00-581F66967984}"/>
              </a:ext>
            </a:extLst>
          </p:cNvPr>
          <p:cNvSpPr>
            <a:spLocks noGrp="1"/>
          </p:cNvSpPr>
          <p:nvPr>
            <p:ph type="pic" sz="quarter" idx="15"/>
          </p:nvPr>
        </p:nvSpPr>
        <p:spPr>
          <a:xfrm>
            <a:off x="4335463" y="1689100"/>
            <a:ext cx="4359275" cy="2809875"/>
          </a:xfrm>
        </p:spPr>
        <p:txBody>
          <a:bodyPr/>
          <a:lstStyle/>
          <a:p>
            <a:endParaRPr lang="en-US"/>
          </a:p>
        </p:txBody>
      </p:sp>
      <p:sp>
        <p:nvSpPr>
          <p:cNvPr id="24" name="Footer Placeholder 23">
            <a:extLst>
              <a:ext uri="{FF2B5EF4-FFF2-40B4-BE49-F238E27FC236}">
                <a16:creationId xmlns:a16="http://schemas.microsoft.com/office/drawing/2014/main" id="{A1ADA08D-D800-9BB5-3F30-E01B2B316E9A}"/>
              </a:ext>
            </a:extLst>
          </p:cNvPr>
          <p:cNvSpPr>
            <a:spLocks noGrp="1"/>
          </p:cNvSpPr>
          <p:nvPr>
            <p:ph type="ftr" sz="quarter" idx="17"/>
          </p:nvPr>
        </p:nvSpPr>
        <p:spPr>
          <a:xfrm>
            <a:off x="159172" y="4797572"/>
            <a:ext cx="2895600" cy="273844"/>
          </a:xfrm>
        </p:spPr>
        <p:txBody>
          <a:bodyPr/>
          <a:lstStyle>
            <a:lvl1pPr>
              <a:defRPr sz="700"/>
            </a:lvl1pPr>
          </a:lstStyle>
          <a:p>
            <a:pPr algn="l"/>
            <a:r>
              <a:rPr lang="en-US">
                <a:solidFill>
                  <a:srgbClr val="592D88"/>
                </a:solidFill>
                <a:latin typeface="Poppins"/>
                <a:ea typeface="Poppins"/>
                <a:cs typeface="Poppins"/>
                <a:sym typeface="Poppins"/>
              </a:rPr>
              <a:t>[Insert Department Name in FOOTER] 2024-2025 Budget Hearing Presentation</a:t>
            </a:r>
            <a:endParaRPr lang="en-US" dirty="0">
              <a:solidFill>
                <a:srgbClr val="592D88"/>
              </a:solidFill>
              <a:latin typeface="Poppins"/>
              <a:ea typeface="Poppins"/>
              <a:cs typeface="Poppins"/>
              <a:sym typeface="Poppins"/>
            </a:endParaRPr>
          </a:p>
        </p:txBody>
      </p:sp>
      <p:sp>
        <p:nvSpPr>
          <p:cNvPr id="25" name="Slide Number Placeholder 24">
            <a:extLst>
              <a:ext uri="{FF2B5EF4-FFF2-40B4-BE49-F238E27FC236}">
                <a16:creationId xmlns:a16="http://schemas.microsoft.com/office/drawing/2014/main" id="{0854CCEC-D6B1-5C09-B045-DC8ACD752735}"/>
              </a:ext>
            </a:extLst>
          </p:cNvPr>
          <p:cNvSpPr>
            <a:spLocks noGrp="1"/>
          </p:cNvSpPr>
          <p:nvPr>
            <p:ph type="sldNum" sz="quarter" idx="18"/>
          </p:nvPr>
        </p:nvSpPr>
        <p:spPr>
          <a:xfrm>
            <a:off x="6773628" y="4799920"/>
            <a:ext cx="2133600" cy="273844"/>
          </a:xfrm>
        </p:spPr>
        <p:txBody>
          <a:bodyPr/>
          <a:lstStyle>
            <a:lvl1pPr>
              <a:defRPr lang="en-US" sz="700" kern="1200" smtClean="0">
                <a:solidFill>
                  <a:srgbClr val="592D88"/>
                </a:solidFill>
                <a:latin typeface="Poppins"/>
                <a:ea typeface="Poppins"/>
                <a:cs typeface="Poppins"/>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23327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Google Shape;122;p19">
            <a:extLst>
              <a:ext uri="{FF2B5EF4-FFF2-40B4-BE49-F238E27FC236}">
                <a16:creationId xmlns:a16="http://schemas.microsoft.com/office/drawing/2014/main" id="{1A8DEA73-4654-3634-5491-4743E2C38BFD}"/>
              </a:ext>
            </a:extLst>
          </p:cNvPr>
          <p:cNvPicPr preferRelativeResize="0"/>
          <p:nvPr userDrawn="1"/>
        </p:nvPicPr>
        <p:blipFill rotWithShape="1">
          <a:blip r:embed="rId2">
            <a:alphaModFix/>
          </a:blip>
          <a:srcRect t="24998"/>
          <a:stretch/>
        </p:blipFill>
        <p:spPr>
          <a:xfrm>
            <a:off x="0" y="0"/>
            <a:ext cx="9144000" cy="5143500"/>
          </a:xfrm>
          <a:prstGeom prst="rect">
            <a:avLst/>
          </a:prstGeom>
          <a:noFill/>
          <a:ln>
            <a:noFill/>
          </a:ln>
        </p:spPr>
      </p:pic>
      <p:pic>
        <p:nvPicPr>
          <p:cNvPr id="6" name="Google Shape;123;p19">
            <a:extLst>
              <a:ext uri="{FF2B5EF4-FFF2-40B4-BE49-F238E27FC236}">
                <a16:creationId xmlns:a16="http://schemas.microsoft.com/office/drawing/2014/main" id="{C458AE90-EFC6-7C63-00DD-3EB4EF451EC5}"/>
              </a:ext>
            </a:extLst>
          </p:cNvPr>
          <p:cNvPicPr preferRelativeResize="0"/>
          <p:nvPr userDrawn="1"/>
        </p:nvPicPr>
        <p:blipFill>
          <a:blip r:embed="rId3">
            <a:alphaModFix/>
          </a:blip>
          <a:stretch>
            <a:fillRect/>
          </a:stretch>
        </p:blipFill>
        <p:spPr>
          <a:xfrm>
            <a:off x="3866762" y="2091875"/>
            <a:ext cx="1410475" cy="575400"/>
          </a:xfrm>
          <a:prstGeom prst="rect">
            <a:avLst/>
          </a:prstGeom>
          <a:noFill/>
          <a:ln>
            <a:noFill/>
          </a:ln>
        </p:spPr>
      </p:pic>
    </p:spTree>
    <p:extLst>
      <p:ext uri="{BB962C8B-B14F-4D97-AF65-F5344CB8AC3E}">
        <p14:creationId xmlns:p14="http://schemas.microsoft.com/office/powerpoint/2010/main" val="322213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27F30-1EBD-40C8-933D-B9881F691BA4}"/>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a:t>Main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80">
                <a:solidFill>
                  <a:schemeClr val="tx1">
                    <a:tint val="75000"/>
                  </a:schemeClr>
                </a:solidFill>
                <a:latin typeface="FreightSans Pro Medium" panose="02000606030000020004" pitchFamily="50" charset="0"/>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80">
                <a:solidFill>
                  <a:schemeClr val="tx1">
                    <a:tint val="75000"/>
                  </a:schemeClr>
                </a:solidFill>
                <a:latin typeface="FreightSans Pro Medium" panose="02000606030000020004" pitchFamily="50" charset="0"/>
              </a:defRPr>
            </a:lvl1pPr>
          </a:lstStyle>
          <a:p>
            <a:r>
              <a:rPr lang="en-US"/>
              <a:t>[Insert Department Name in FOOTER] 2024-2025 Budget Hearing Presentation</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80">
                <a:solidFill>
                  <a:schemeClr val="tx1">
                    <a:tint val="75000"/>
                  </a:schemeClr>
                </a:solidFill>
                <a:latin typeface="FreightSans Pro Medium" panose="02000606030000020004" pitchFamily="50" charset="0"/>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3103774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87" r:id="rId3"/>
    <p:sldLayoutId id="2147483654" r:id="rId4"/>
    <p:sldLayoutId id="2147483655" r:id="rId5"/>
    <p:sldLayoutId id="2147483686" r:id="rId6"/>
    <p:sldLayoutId id="2147483656" r:id="rId7"/>
    <p:sldLayoutId id="2147483688" r:id="rId8"/>
  </p:sldLayoutIdLst>
  <p:hf sldNum="0" hdr="0" dt="0"/>
  <p:txStyles>
    <p:titleStyle>
      <a:lvl1pPr algn="l" defTabSz="411480" rtl="0" eaLnBrk="1" latinLnBrk="0" hangingPunct="1">
        <a:spcBef>
          <a:spcPct val="0"/>
        </a:spcBef>
        <a:buNone/>
        <a:defRPr sz="3960" kern="1200">
          <a:solidFill>
            <a:srgbClr val="623393"/>
          </a:solidFill>
          <a:latin typeface="FreightMacro Pro Semibold" panose="02000603040000020004" pitchFamily="50" charset="0"/>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AAB05-528D-4308-1C74-46A9E2A2423E}"/>
              </a:ext>
            </a:extLst>
          </p:cNvPr>
          <p:cNvSpPr>
            <a:spLocks noGrp="1"/>
          </p:cNvSpPr>
          <p:nvPr>
            <p:ph type="body" sz="quarter" idx="10"/>
          </p:nvPr>
        </p:nvSpPr>
        <p:spPr>
          <a:xfrm>
            <a:off x="358775" y="1494062"/>
            <a:ext cx="6453853" cy="1320576"/>
          </a:xfrm>
        </p:spPr>
        <p:txBody>
          <a:bodyPr/>
          <a:lstStyle/>
          <a:p>
            <a:r>
              <a:rPr lang="en-US" dirty="0"/>
              <a:t>WCU Student Affairs</a:t>
            </a:r>
            <a:br>
              <a:rPr lang="en-US" dirty="0"/>
            </a:br>
            <a:r>
              <a:rPr lang="en-US" dirty="0"/>
              <a:t>Budget Overview</a:t>
            </a:r>
          </a:p>
        </p:txBody>
      </p:sp>
      <p:sp>
        <p:nvSpPr>
          <p:cNvPr id="3" name="Text Placeholder 2">
            <a:extLst>
              <a:ext uri="{FF2B5EF4-FFF2-40B4-BE49-F238E27FC236}">
                <a16:creationId xmlns:a16="http://schemas.microsoft.com/office/drawing/2014/main" id="{2E4F93BE-C9C9-1CA3-92CA-3D02A11AC807}"/>
              </a:ext>
            </a:extLst>
          </p:cNvPr>
          <p:cNvSpPr>
            <a:spLocks noGrp="1"/>
          </p:cNvSpPr>
          <p:nvPr>
            <p:ph type="body" sz="quarter" idx="11"/>
          </p:nvPr>
        </p:nvSpPr>
        <p:spPr>
          <a:xfrm>
            <a:off x="358776" y="3046229"/>
            <a:ext cx="5574354" cy="445770"/>
          </a:xfrm>
        </p:spPr>
        <p:txBody>
          <a:bodyPr>
            <a:normAutofit fontScale="62500" lnSpcReduction="20000"/>
          </a:bodyPr>
          <a:lstStyle/>
          <a:p>
            <a:r>
              <a:rPr lang="en-US" dirty="0"/>
              <a:t>2024-2025 University Budget Forum</a:t>
            </a:r>
          </a:p>
          <a:p>
            <a:r>
              <a:rPr lang="en-US" dirty="0"/>
              <a:t>April 8, 2024</a:t>
            </a:r>
          </a:p>
        </p:txBody>
      </p:sp>
    </p:spTree>
    <p:extLst>
      <p:ext uri="{BB962C8B-B14F-4D97-AF65-F5344CB8AC3E}">
        <p14:creationId xmlns:p14="http://schemas.microsoft.com/office/powerpoint/2010/main" val="210345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E2F7D-F7FA-A0EC-1CE8-48D4F58E1FE2}"/>
              </a:ext>
            </a:extLst>
          </p:cNvPr>
          <p:cNvSpPr>
            <a:spLocks noGrp="1"/>
          </p:cNvSpPr>
          <p:nvPr>
            <p:ph type="body" sz="quarter" idx="10"/>
          </p:nvPr>
        </p:nvSpPr>
        <p:spPr>
          <a:xfrm>
            <a:off x="1273402" y="758952"/>
            <a:ext cx="6523037" cy="392113"/>
          </a:xfrm>
        </p:spPr>
        <p:txBody>
          <a:bodyPr>
            <a:normAutofit/>
          </a:bodyPr>
          <a:lstStyle/>
          <a:p>
            <a:r>
              <a:rPr lang="en-US" dirty="0"/>
              <a:t>STUDENT AFFAIRS AT A GLANCE</a:t>
            </a:r>
          </a:p>
        </p:txBody>
      </p:sp>
      <p:sp>
        <p:nvSpPr>
          <p:cNvPr id="3" name="Text Placeholder 2">
            <a:extLst>
              <a:ext uri="{FF2B5EF4-FFF2-40B4-BE49-F238E27FC236}">
                <a16:creationId xmlns:a16="http://schemas.microsoft.com/office/drawing/2014/main" id="{DE7503D3-37E7-D4C0-EDA8-7C7088F52436}"/>
              </a:ext>
            </a:extLst>
          </p:cNvPr>
          <p:cNvSpPr>
            <a:spLocks noGrp="1"/>
          </p:cNvSpPr>
          <p:nvPr>
            <p:ph type="body" sz="quarter" idx="11"/>
          </p:nvPr>
        </p:nvSpPr>
        <p:spPr>
          <a:xfrm>
            <a:off x="1273402" y="1315272"/>
            <a:ext cx="6523037" cy="2795587"/>
          </a:xfrm>
        </p:spPr>
        <p:txBody>
          <a:bodyPr>
            <a:normAutofit fontScale="40000" lnSpcReduction="20000"/>
          </a:bodyPr>
          <a:lstStyle/>
          <a:p>
            <a:pPr algn="l"/>
            <a:r>
              <a:rPr lang="en-US" sz="2800" b="0" dirty="0"/>
              <a:t>People / Staffing</a:t>
            </a:r>
          </a:p>
          <a:p>
            <a:pPr marL="341313" lvl="1" indent="-174625">
              <a:buFont typeface="Arial" panose="020B0604020202020204" pitchFamily="34" charset="0"/>
              <a:buChar char="•"/>
            </a:pPr>
            <a:r>
              <a:rPr lang="en-US" sz="2720" b="0" dirty="0"/>
              <a:t>Approximately 270 full-time and part-time positions along with hundreds of student employees</a:t>
            </a:r>
            <a:br>
              <a:rPr lang="en-US" sz="2720" b="0" dirty="0"/>
            </a:br>
            <a:endParaRPr lang="en-US" sz="2720" b="0" dirty="0"/>
          </a:p>
          <a:p>
            <a:pPr algn="l"/>
            <a:r>
              <a:rPr lang="en-US" sz="2800" b="0" dirty="0"/>
              <a:t>Places / Facilities</a:t>
            </a:r>
          </a:p>
          <a:p>
            <a:pPr marL="341313" lvl="1" indent="-174625">
              <a:buFont typeface="Arial" panose="020B0604020202020204" pitchFamily="34" charset="0"/>
              <a:buChar char="•"/>
            </a:pPr>
            <a:r>
              <a:rPr lang="en-US" sz="2720" b="0" dirty="0"/>
              <a:t>Bird Building, Bookstore, Brown Hall, Courtyard Dining Hall, Intramural Fields, Campus Recreation Center, Noble Hall, Picnic Recreation Area, Print Shop and Mail Facility, Residence Halls, University Center, and WCU Trail System</a:t>
            </a:r>
            <a:br>
              <a:rPr lang="en-US" sz="2720" b="0" dirty="0"/>
            </a:br>
            <a:endParaRPr lang="en-US" sz="2720" b="0" dirty="0"/>
          </a:p>
          <a:p>
            <a:pPr algn="l"/>
            <a:r>
              <a:rPr lang="en-US" sz="2800" b="0" dirty="0"/>
              <a:t>Things We Do (21 Departments / Service Units)</a:t>
            </a:r>
          </a:p>
          <a:p>
            <a:pPr marL="341313" lvl="1" indent="-174625">
              <a:buFont typeface="Arial" panose="020B0604020202020204" pitchFamily="34" charset="0"/>
              <a:buChar char="•"/>
            </a:pPr>
            <a:r>
              <a:rPr lang="en-US" sz="2720" b="0" dirty="0"/>
              <a:t>Admissions, Auxiliaries, Bookstore, Campus Activities, Campus Services, Counseling &amp; Psychological Services, Campus Recreation &amp; Wellness, Cat Card, Dining Services, Financial Aid, Greek Student Engagement &amp; Development, Health Services, </a:t>
            </a:r>
            <a:r>
              <a:rPr lang="en-US" sz="2720" b="0" dirty="0" err="1"/>
              <a:t>lnterCultural</a:t>
            </a:r>
            <a:r>
              <a:rPr lang="en-US" sz="2720" b="0" dirty="0"/>
              <a:t> Affairs, </a:t>
            </a:r>
            <a:r>
              <a:rPr lang="en-US" sz="2720" b="0" dirty="0" err="1"/>
              <a:t>Kneedler</a:t>
            </a:r>
            <a:r>
              <a:rPr lang="en-US" sz="2720" b="0" dirty="0"/>
              <a:t> Child Development Center, Orientation, Marketing &amp; Assessment, Print and Mail Services, Residential Living, Scholarships, Student Affairs Office, Student Community Ethics</a:t>
            </a:r>
            <a:br>
              <a:rPr lang="en-US" sz="2720" b="0" dirty="0"/>
            </a:br>
            <a:endParaRPr lang="en-US" sz="2720" b="0" dirty="0"/>
          </a:p>
          <a:p>
            <a:pPr algn="l"/>
            <a:r>
              <a:rPr lang="en-US" sz="2800" b="0" dirty="0"/>
              <a:t>Funding Overview</a:t>
            </a:r>
          </a:p>
          <a:p>
            <a:pPr marL="341313" lvl="1" indent="-174625">
              <a:buFont typeface="Arial" panose="020B0604020202020204" pitchFamily="34" charset="0"/>
              <a:buChar char="•"/>
            </a:pPr>
            <a:r>
              <a:rPr lang="en-US" sz="2720" b="0" dirty="0"/>
              <a:t>Total annual operating budgets of approximately $74 million generated primarily from student fees, auxiliary, and receipt activities (not including federal financial aid).</a:t>
            </a:r>
          </a:p>
        </p:txBody>
      </p:sp>
      <p:sp>
        <p:nvSpPr>
          <p:cNvPr id="4" name="Footer Placeholder 3">
            <a:extLst>
              <a:ext uri="{FF2B5EF4-FFF2-40B4-BE49-F238E27FC236}">
                <a16:creationId xmlns:a16="http://schemas.microsoft.com/office/drawing/2014/main" id="{903828EB-8EC0-7D3C-5070-5CDD77F8EF1D}"/>
              </a:ext>
            </a:extLst>
          </p:cNvPr>
          <p:cNvSpPr>
            <a:spLocks noGrp="1"/>
          </p:cNvSpPr>
          <p:nvPr>
            <p:ph type="ftr" sz="quarter" idx="17"/>
          </p:nvPr>
        </p:nvSpPr>
        <p:spPr/>
        <p:txBody>
          <a:bodyPr/>
          <a:lstStyle/>
          <a:p>
            <a:pPr algn="l"/>
            <a:r>
              <a:rPr lang="en-US" dirty="0">
                <a:solidFill>
                  <a:srgbClr val="592D88"/>
                </a:solidFill>
                <a:latin typeface="Poppins"/>
                <a:ea typeface="Poppins"/>
                <a:cs typeface="Poppins"/>
                <a:sym typeface="Poppins"/>
              </a:rPr>
              <a:t>WCU Student Affairs Division</a:t>
            </a:r>
          </a:p>
          <a:p>
            <a:pPr algn="l"/>
            <a:r>
              <a:rPr lang="en-US" dirty="0">
                <a:solidFill>
                  <a:srgbClr val="592D88"/>
                </a:solidFill>
                <a:latin typeface="Poppins"/>
                <a:ea typeface="Poppins"/>
                <a:cs typeface="Poppins"/>
                <a:sym typeface="Poppins"/>
              </a:rPr>
              <a:t>2024-2025 Budget Forum Presentation</a:t>
            </a:r>
          </a:p>
        </p:txBody>
      </p:sp>
    </p:spTree>
    <p:extLst>
      <p:ext uri="{BB962C8B-B14F-4D97-AF65-F5344CB8AC3E}">
        <p14:creationId xmlns:p14="http://schemas.microsoft.com/office/powerpoint/2010/main" val="413488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E2F7D-F7FA-A0EC-1CE8-48D4F58E1FE2}"/>
              </a:ext>
            </a:extLst>
          </p:cNvPr>
          <p:cNvSpPr>
            <a:spLocks noGrp="1"/>
          </p:cNvSpPr>
          <p:nvPr>
            <p:ph type="body" sz="quarter" idx="10"/>
          </p:nvPr>
        </p:nvSpPr>
        <p:spPr>
          <a:xfrm>
            <a:off x="1273402" y="758952"/>
            <a:ext cx="6523037" cy="392113"/>
          </a:xfrm>
        </p:spPr>
        <p:txBody>
          <a:bodyPr>
            <a:normAutofit/>
          </a:bodyPr>
          <a:lstStyle/>
          <a:p>
            <a:r>
              <a:rPr lang="en-US" dirty="0"/>
              <a:t>STUDENT AFFAIRS 2023-2024 FUNDING</a:t>
            </a:r>
          </a:p>
        </p:txBody>
      </p:sp>
      <p:sp>
        <p:nvSpPr>
          <p:cNvPr id="3" name="Text Placeholder 2">
            <a:extLst>
              <a:ext uri="{FF2B5EF4-FFF2-40B4-BE49-F238E27FC236}">
                <a16:creationId xmlns:a16="http://schemas.microsoft.com/office/drawing/2014/main" id="{DE7503D3-37E7-D4C0-EDA8-7C7088F52436}"/>
              </a:ext>
            </a:extLst>
          </p:cNvPr>
          <p:cNvSpPr>
            <a:spLocks noGrp="1"/>
          </p:cNvSpPr>
          <p:nvPr>
            <p:ph type="body" sz="quarter" idx="11"/>
          </p:nvPr>
        </p:nvSpPr>
        <p:spPr>
          <a:xfrm>
            <a:off x="1273402" y="1309483"/>
            <a:ext cx="6523037" cy="3307487"/>
          </a:xfrm>
        </p:spPr>
        <p:txBody>
          <a:bodyPr>
            <a:normAutofit fontScale="77500" lnSpcReduction="20000"/>
          </a:bodyPr>
          <a:lstStyle/>
          <a:p>
            <a:pPr algn="l"/>
            <a:r>
              <a:rPr lang="en-US" sz="1800" b="0" dirty="0"/>
              <a:t>For Fiscal Year 2023-2024 Student Affairs Annual Operating Resources Totaled Approximately $70 Million </a:t>
            </a:r>
            <a:r>
              <a:rPr lang="en-US" sz="1400" b="0" dirty="0"/>
              <a:t>(as presented in budget hearings)</a:t>
            </a:r>
          </a:p>
          <a:p>
            <a:pPr algn="l"/>
            <a:endParaRPr lang="en-US" sz="1000" b="0" dirty="0"/>
          </a:p>
          <a:p>
            <a:pPr algn="l"/>
            <a:r>
              <a:rPr lang="en-US" sz="1400" b="0" dirty="0">
                <a:latin typeface="+mn-lt"/>
              </a:rPr>
              <a:t>State Funded Departments: $4.6M (6.62% of Student Affairs)</a:t>
            </a:r>
          </a:p>
          <a:p>
            <a:pPr marL="341313" lvl="1" indent="-166688">
              <a:buFont typeface="Arial" panose="020B0604020202020204" pitchFamily="34" charset="0"/>
              <a:buChar char="•"/>
            </a:pPr>
            <a:r>
              <a:rPr lang="en-US" sz="1320" b="0" dirty="0">
                <a:latin typeface="+mn-lt"/>
              </a:rPr>
              <a:t>Admission, Financial Aid, Orientation, Scholarships, Student Affairs Office, Health Services &amp; CAPS,  Print Shop &amp; Mail Services, </a:t>
            </a:r>
            <a:r>
              <a:rPr lang="en-US" sz="1320" b="0" dirty="0" err="1">
                <a:latin typeface="+mn-lt"/>
              </a:rPr>
              <a:t>CatCard</a:t>
            </a:r>
            <a:endParaRPr lang="en-US" sz="1320" b="0" dirty="0">
              <a:latin typeface="+mn-lt"/>
            </a:endParaRPr>
          </a:p>
          <a:p>
            <a:pPr algn="l"/>
            <a:endParaRPr lang="en-US" sz="1000" b="0" dirty="0">
              <a:latin typeface="+mn-lt"/>
            </a:endParaRPr>
          </a:p>
          <a:p>
            <a:pPr algn="l"/>
            <a:r>
              <a:rPr lang="en-US" sz="1400" b="0" dirty="0">
                <a:latin typeface="+mn-lt"/>
              </a:rPr>
              <a:t>Residential Living: $25.8M (37.08%)</a:t>
            </a:r>
          </a:p>
          <a:p>
            <a:pPr algn="l"/>
            <a:endParaRPr lang="en-US" sz="1000" b="0" dirty="0">
              <a:latin typeface="+mn-lt"/>
            </a:endParaRPr>
          </a:p>
          <a:p>
            <a:pPr algn="l"/>
            <a:r>
              <a:rPr lang="en-US" sz="1400" b="0" dirty="0">
                <a:latin typeface="+mn-lt"/>
              </a:rPr>
              <a:t>Dining Services: $21.0M (30.11%)</a:t>
            </a:r>
          </a:p>
          <a:p>
            <a:pPr algn="l"/>
            <a:endParaRPr lang="en-US" sz="1000" b="0" dirty="0">
              <a:latin typeface="+mn-lt"/>
            </a:endParaRPr>
          </a:p>
          <a:p>
            <a:pPr algn="l"/>
            <a:r>
              <a:rPr lang="en-US" sz="1400" b="0" dirty="0">
                <a:latin typeface="+mn-lt"/>
              </a:rPr>
              <a:t>Health Fee Funded Departments: $3.1M (4.51%)</a:t>
            </a:r>
          </a:p>
          <a:p>
            <a:pPr marL="341313" lvl="1" indent="-166688">
              <a:buFont typeface="Arial" panose="020B0604020202020204" pitchFamily="34" charset="0"/>
              <a:buChar char="•"/>
            </a:pPr>
            <a:r>
              <a:rPr lang="en-US" sz="1320" b="0" dirty="0">
                <a:latin typeface="+mn-lt"/>
              </a:rPr>
              <a:t>Health Services and Counseling &amp; Psychological Services</a:t>
            </a:r>
          </a:p>
          <a:p>
            <a:pPr algn="l"/>
            <a:endParaRPr lang="en-US" sz="1000" b="0" dirty="0">
              <a:latin typeface="+mn-lt"/>
            </a:endParaRPr>
          </a:p>
          <a:p>
            <a:pPr algn="l"/>
            <a:r>
              <a:rPr lang="en-US" sz="1400" b="0" dirty="0">
                <a:latin typeface="+mn-lt"/>
              </a:rPr>
              <a:t>Student Activity Fee Funded Departments: $4.6M (6.62%)</a:t>
            </a:r>
          </a:p>
          <a:p>
            <a:pPr marL="341313" lvl="1" indent="-166688">
              <a:buFont typeface="Arial" panose="020B0604020202020204" pitchFamily="34" charset="0"/>
              <a:buChar char="•"/>
            </a:pPr>
            <a:r>
              <a:rPr lang="en-US" sz="1320" b="0" dirty="0">
                <a:latin typeface="+mn-lt"/>
              </a:rPr>
              <a:t>Campus Activities, Campus Recreation &amp; Wellness, Greek Student Engagement &amp; Development, Intercultural Affairs &amp; Student Affairs Office</a:t>
            </a:r>
          </a:p>
          <a:p>
            <a:pPr algn="l"/>
            <a:endParaRPr lang="en-US" sz="1000" b="0" dirty="0">
              <a:latin typeface="+mn-lt"/>
            </a:endParaRPr>
          </a:p>
          <a:p>
            <a:pPr algn="l"/>
            <a:r>
              <a:rPr lang="en-US" sz="1400" b="0" dirty="0">
                <a:latin typeface="+mn-lt"/>
              </a:rPr>
              <a:t>Auxiliary Operations and Other Resources/Charges: $10.1M (14.54%)</a:t>
            </a:r>
          </a:p>
          <a:p>
            <a:pPr marL="341313" lvl="1" indent="-166688">
              <a:buFont typeface="Arial" panose="020B0604020202020204" pitchFamily="34" charset="0"/>
              <a:buChar char="•"/>
            </a:pPr>
            <a:r>
              <a:rPr lang="en-US" sz="1320" b="0" dirty="0">
                <a:latin typeface="+mn-lt"/>
              </a:rPr>
              <a:t>Campus Services, Bookstore, Book Rental, CatCard, Orientation, </a:t>
            </a:r>
            <a:br>
              <a:rPr lang="en-US" sz="1320" b="0" dirty="0">
                <a:latin typeface="+mn-lt"/>
              </a:rPr>
            </a:br>
            <a:r>
              <a:rPr lang="en-US" sz="1320" b="0" dirty="0">
                <a:latin typeface="+mn-lt"/>
              </a:rPr>
              <a:t>Student Community Ethics, Vending, Print Shop &amp; Mail Services</a:t>
            </a:r>
          </a:p>
        </p:txBody>
      </p:sp>
      <p:sp>
        <p:nvSpPr>
          <p:cNvPr id="5" name="Footer Placeholder 3">
            <a:extLst>
              <a:ext uri="{FF2B5EF4-FFF2-40B4-BE49-F238E27FC236}">
                <a16:creationId xmlns:a16="http://schemas.microsoft.com/office/drawing/2014/main" id="{6A950337-996D-0831-6EB3-6B09CE506C5D}"/>
              </a:ext>
            </a:extLst>
          </p:cNvPr>
          <p:cNvSpPr>
            <a:spLocks noGrp="1"/>
          </p:cNvSpPr>
          <p:nvPr>
            <p:ph type="ftr" sz="quarter" idx="17"/>
          </p:nvPr>
        </p:nvSpPr>
        <p:spPr>
          <a:xfrm>
            <a:off x="159172" y="4797572"/>
            <a:ext cx="2895600" cy="273844"/>
          </a:xfrm>
        </p:spPr>
        <p:txBody>
          <a:bodyPr/>
          <a:lstStyle/>
          <a:p>
            <a:pPr algn="l"/>
            <a:r>
              <a:rPr lang="en-US" dirty="0">
                <a:solidFill>
                  <a:srgbClr val="592D88"/>
                </a:solidFill>
                <a:latin typeface="Poppins"/>
                <a:ea typeface="Poppins"/>
                <a:cs typeface="Poppins"/>
                <a:sym typeface="Poppins"/>
              </a:rPr>
              <a:t>WCU Student Affairs Division</a:t>
            </a:r>
          </a:p>
          <a:p>
            <a:pPr algn="l"/>
            <a:r>
              <a:rPr lang="en-US" dirty="0">
                <a:solidFill>
                  <a:srgbClr val="592D88"/>
                </a:solidFill>
                <a:latin typeface="Poppins"/>
                <a:ea typeface="Poppins"/>
                <a:cs typeface="Poppins"/>
                <a:sym typeface="Poppins"/>
              </a:rPr>
              <a:t>2024-2025 Budget Forum Presentation</a:t>
            </a:r>
          </a:p>
        </p:txBody>
      </p:sp>
    </p:spTree>
    <p:extLst>
      <p:ext uri="{BB962C8B-B14F-4D97-AF65-F5344CB8AC3E}">
        <p14:creationId xmlns:p14="http://schemas.microsoft.com/office/powerpoint/2010/main" val="250828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E2F7D-F7FA-A0EC-1CE8-48D4F58E1FE2}"/>
              </a:ext>
            </a:extLst>
          </p:cNvPr>
          <p:cNvSpPr>
            <a:spLocks noGrp="1"/>
          </p:cNvSpPr>
          <p:nvPr>
            <p:ph type="body" sz="quarter" idx="10"/>
          </p:nvPr>
        </p:nvSpPr>
        <p:spPr>
          <a:xfrm>
            <a:off x="1273402" y="758952"/>
            <a:ext cx="6523037" cy="392113"/>
          </a:xfrm>
        </p:spPr>
        <p:txBody>
          <a:bodyPr>
            <a:normAutofit/>
          </a:bodyPr>
          <a:lstStyle/>
          <a:p>
            <a:r>
              <a:rPr lang="en-US" dirty="0"/>
              <a:t>2023-24 BUDGET SUMMARY CHANGES</a:t>
            </a:r>
          </a:p>
        </p:txBody>
      </p:sp>
      <p:sp>
        <p:nvSpPr>
          <p:cNvPr id="3" name="Text Placeholder 2">
            <a:extLst>
              <a:ext uri="{FF2B5EF4-FFF2-40B4-BE49-F238E27FC236}">
                <a16:creationId xmlns:a16="http://schemas.microsoft.com/office/drawing/2014/main" id="{DE7503D3-37E7-D4C0-EDA8-7C7088F52436}"/>
              </a:ext>
            </a:extLst>
          </p:cNvPr>
          <p:cNvSpPr>
            <a:spLocks noGrp="1"/>
          </p:cNvSpPr>
          <p:nvPr>
            <p:ph type="body" sz="quarter" idx="11"/>
          </p:nvPr>
        </p:nvSpPr>
        <p:spPr>
          <a:xfrm>
            <a:off x="1273402" y="1244185"/>
            <a:ext cx="6670448" cy="3107376"/>
          </a:xfrm>
        </p:spPr>
        <p:txBody>
          <a:bodyPr>
            <a:normAutofit fontScale="85000" lnSpcReduction="20000"/>
          </a:bodyPr>
          <a:lstStyle/>
          <a:p>
            <a:pPr algn="l"/>
            <a:r>
              <a:rPr lang="en-US" sz="1600" b="0" dirty="0"/>
              <a:t>Inflationary Increases on Operating Budgets</a:t>
            </a:r>
          </a:p>
          <a:p>
            <a:pPr marL="341313" lvl="1" indent="-166688">
              <a:buFont typeface="Arial" panose="020B0604020202020204" pitchFamily="34" charset="0"/>
              <a:buChar char="•"/>
            </a:pPr>
            <a:r>
              <a:rPr lang="en-US" sz="1520" b="0" dirty="0"/>
              <a:t>Student Affairs budgets were negatively impacted by inflationary </a:t>
            </a:r>
            <a:r>
              <a:rPr lang="en-US" sz="1520" dirty="0"/>
              <a:t>increases to operations.</a:t>
            </a:r>
            <a:endParaRPr lang="en-US" sz="1520" b="0" dirty="0"/>
          </a:p>
          <a:p>
            <a:pPr algn="l"/>
            <a:endParaRPr lang="en-US" sz="1000" b="0" dirty="0"/>
          </a:p>
          <a:p>
            <a:pPr algn="l"/>
            <a:r>
              <a:rPr lang="en-US" sz="1600" b="0" dirty="0"/>
              <a:t>2023-24 Student Affairs Financial Resources Updates</a:t>
            </a:r>
          </a:p>
          <a:p>
            <a:pPr marL="341313" lvl="1" indent="-166688">
              <a:buFont typeface="Arial" panose="020B0604020202020204" pitchFamily="34" charset="0"/>
              <a:buChar char="•"/>
            </a:pPr>
            <a:r>
              <a:rPr lang="en-US" sz="1520" b="0" dirty="0"/>
              <a:t>Student Health Fee increased 4.3% (netted partial funding of LSI/benefits)</a:t>
            </a:r>
          </a:p>
          <a:p>
            <a:pPr marL="341313" lvl="1" indent="-166688">
              <a:buFont typeface="Arial" panose="020B0604020202020204" pitchFamily="34" charset="0"/>
              <a:buChar char="•"/>
            </a:pPr>
            <a:r>
              <a:rPr lang="en-US" sz="1520" b="0" dirty="0"/>
              <a:t>Student Activity Fee increased 4% (netted partial funding of LSI/benefits)</a:t>
            </a:r>
          </a:p>
          <a:p>
            <a:pPr marL="341313" lvl="1" indent="-166688">
              <a:buFont typeface="Arial" panose="020B0604020202020204" pitchFamily="34" charset="0"/>
              <a:buChar char="•"/>
            </a:pPr>
            <a:r>
              <a:rPr lang="en-US" sz="1520" b="0" dirty="0"/>
              <a:t>Average residence hall room rates increased by 2% (LSI/benefits and operational costs)</a:t>
            </a:r>
          </a:p>
          <a:p>
            <a:pPr marL="341313" lvl="1" indent="-166688">
              <a:buFont typeface="Arial" panose="020B0604020202020204" pitchFamily="34" charset="0"/>
              <a:buChar char="•"/>
            </a:pPr>
            <a:r>
              <a:rPr lang="en-US" sz="1520" b="0" dirty="0"/>
              <a:t>On average the meal plan rates increased by .93% (increased personnel and food costs)</a:t>
            </a:r>
          </a:p>
          <a:p>
            <a:pPr marL="341313" lvl="1" indent="-166688">
              <a:buFont typeface="Arial" panose="020B0604020202020204" pitchFamily="34" charset="0"/>
              <a:buChar char="•"/>
            </a:pPr>
            <a:r>
              <a:rPr lang="en-US" sz="1520" dirty="0"/>
              <a:t>New r</a:t>
            </a:r>
            <a:r>
              <a:rPr lang="en-US" sz="1520" b="0" dirty="0"/>
              <a:t>ecurring state funds for legislated salary increases (not increased operational costs)</a:t>
            </a:r>
          </a:p>
          <a:p>
            <a:pPr algn="l">
              <a:tabLst>
                <a:tab pos="174625" algn="l"/>
              </a:tabLst>
            </a:pPr>
            <a:endParaRPr lang="en-US" sz="1000" b="0" dirty="0"/>
          </a:p>
          <a:p>
            <a:pPr algn="l">
              <a:tabLst>
                <a:tab pos="174625" algn="l"/>
              </a:tabLst>
            </a:pPr>
            <a:r>
              <a:rPr lang="en-US" sz="1600" b="0" dirty="0"/>
              <a:t>Student Affairs Salary and Fringe Rate Increases</a:t>
            </a:r>
          </a:p>
          <a:p>
            <a:pPr marL="341313" lvl="1" indent="-166688">
              <a:buFont typeface="Arial" panose="020B0604020202020204" pitchFamily="34" charset="0"/>
              <a:buChar char="•"/>
            </a:pPr>
            <a:r>
              <a:rPr lang="en-US" sz="1520" b="0" dirty="0"/>
              <a:t>Legislative salary increases, market rate adjustments and fringe benefit rate increases were implemented. State funds covered increases for about 60 FTE positions). Student fee funded positions (approximately 165 positions) were resourced by a combination of student fee revenues, service provision charges, and implementing operating budget adjustments.</a:t>
            </a:r>
          </a:p>
          <a:p>
            <a:pPr marL="341313" lvl="1" indent="-166688">
              <a:buFont typeface="Arial" panose="020B0604020202020204" pitchFamily="34" charset="0"/>
              <a:buChar char="•"/>
            </a:pPr>
            <a:endParaRPr lang="en-US" sz="1320" b="0" dirty="0">
              <a:latin typeface="+mn-lt"/>
            </a:endParaRPr>
          </a:p>
          <a:p>
            <a:pPr marL="174625" lvl="2" indent="0">
              <a:buNone/>
            </a:pPr>
            <a:endParaRPr lang="en-US" sz="1400" dirty="0"/>
          </a:p>
        </p:txBody>
      </p:sp>
      <p:sp>
        <p:nvSpPr>
          <p:cNvPr id="5" name="Footer Placeholder 3">
            <a:extLst>
              <a:ext uri="{FF2B5EF4-FFF2-40B4-BE49-F238E27FC236}">
                <a16:creationId xmlns:a16="http://schemas.microsoft.com/office/drawing/2014/main" id="{68355444-2CD0-1366-78F5-B045E42074E4}"/>
              </a:ext>
            </a:extLst>
          </p:cNvPr>
          <p:cNvSpPr>
            <a:spLocks noGrp="1"/>
          </p:cNvSpPr>
          <p:nvPr>
            <p:ph type="ftr" sz="quarter" idx="17"/>
          </p:nvPr>
        </p:nvSpPr>
        <p:spPr>
          <a:xfrm>
            <a:off x="159172" y="4797572"/>
            <a:ext cx="2895600" cy="273844"/>
          </a:xfrm>
        </p:spPr>
        <p:txBody>
          <a:bodyPr/>
          <a:lstStyle/>
          <a:p>
            <a:pPr algn="l"/>
            <a:r>
              <a:rPr lang="en-US" dirty="0">
                <a:solidFill>
                  <a:srgbClr val="592D88"/>
                </a:solidFill>
                <a:latin typeface="Poppins"/>
                <a:ea typeface="Poppins"/>
                <a:cs typeface="Poppins"/>
                <a:sym typeface="Poppins"/>
              </a:rPr>
              <a:t>WCU Student Affairs Division</a:t>
            </a:r>
          </a:p>
          <a:p>
            <a:pPr algn="l"/>
            <a:r>
              <a:rPr lang="en-US" dirty="0">
                <a:solidFill>
                  <a:srgbClr val="592D88"/>
                </a:solidFill>
                <a:latin typeface="Poppins"/>
                <a:ea typeface="Poppins"/>
                <a:cs typeface="Poppins"/>
                <a:sym typeface="Poppins"/>
              </a:rPr>
              <a:t>2024-2025 Budget Forum Presentation</a:t>
            </a:r>
          </a:p>
        </p:txBody>
      </p:sp>
    </p:spTree>
    <p:extLst>
      <p:ext uri="{BB962C8B-B14F-4D97-AF65-F5344CB8AC3E}">
        <p14:creationId xmlns:p14="http://schemas.microsoft.com/office/powerpoint/2010/main" val="416665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E2F7D-F7FA-A0EC-1CE8-48D4F58E1FE2}"/>
              </a:ext>
            </a:extLst>
          </p:cNvPr>
          <p:cNvSpPr>
            <a:spLocks noGrp="1"/>
          </p:cNvSpPr>
          <p:nvPr>
            <p:ph type="body" sz="quarter" idx="10"/>
          </p:nvPr>
        </p:nvSpPr>
        <p:spPr>
          <a:xfrm>
            <a:off x="1273402" y="758952"/>
            <a:ext cx="6523037" cy="392113"/>
          </a:xfrm>
        </p:spPr>
        <p:txBody>
          <a:bodyPr>
            <a:normAutofit/>
          </a:bodyPr>
          <a:lstStyle/>
          <a:p>
            <a:r>
              <a:rPr lang="en-US" dirty="0"/>
              <a:t>STUDENT AFFAIRS BUDGET PRIORITIES</a:t>
            </a:r>
          </a:p>
        </p:txBody>
      </p:sp>
      <p:sp>
        <p:nvSpPr>
          <p:cNvPr id="3" name="Text Placeholder 2">
            <a:extLst>
              <a:ext uri="{FF2B5EF4-FFF2-40B4-BE49-F238E27FC236}">
                <a16:creationId xmlns:a16="http://schemas.microsoft.com/office/drawing/2014/main" id="{DE7503D3-37E7-D4C0-EDA8-7C7088F52436}"/>
              </a:ext>
            </a:extLst>
          </p:cNvPr>
          <p:cNvSpPr>
            <a:spLocks noGrp="1"/>
          </p:cNvSpPr>
          <p:nvPr>
            <p:ph type="body" sz="quarter" idx="11"/>
          </p:nvPr>
        </p:nvSpPr>
        <p:spPr>
          <a:xfrm>
            <a:off x="1273402" y="1244184"/>
            <a:ext cx="6523037" cy="3140364"/>
          </a:xfrm>
        </p:spPr>
        <p:txBody>
          <a:bodyPr>
            <a:normAutofit fontScale="77500" lnSpcReduction="20000"/>
          </a:bodyPr>
          <a:lstStyle/>
          <a:p>
            <a:pPr algn="l"/>
            <a:r>
              <a:rPr lang="en-US" sz="1600" b="0" dirty="0"/>
              <a:t>Our People</a:t>
            </a:r>
          </a:p>
          <a:p>
            <a:pPr marL="341313" lvl="1" indent="-166688">
              <a:buFont typeface="Arial" panose="020B0604020202020204" pitchFamily="34" charset="0"/>
              <a:buChar char="•"/>
            </a:pPr>
            <a:r>
              <a:rPr lang="en-US" sz="1520" b="0" dirty="0"/>
              <a:t>Offer total compensation that is competitive in this marketplace for talent</a:t>
            </a:r>
          </a:p>
          <a:p>
            <a:pPr algn="l"/>
            <a:endParaRPr lang="en-US" sz="1000" b="0" dirty="0"/>
          </a:p>
          <a:p>
            <a:pPr algn="l"/>
            <a:r>
              <a:rPr lang="en-US" sz="1600" b="0" dirty="0"/>
              <a:t>Student Experience and Enrollment</a:t>
            </a:r>
          </a:p>
          <a:p>
            <a:pPr marL="341313" lvl="1" indent="-166688">
              <a:buFont typeface="Arial" panose="020B0604020202020204" pitchFamily="34" charset="0"/>
              <a:buChar char="•"/>
            </a:pPr>
            <a:r>
              <a:rPr lang="en-US" sz="1520" dirty="0"/>
              <a:t>Expand student case management and student wellness initiatives</a:t>
            </a:r>
            <a:endParaRPr lang="en-US" sz="1520" b="0" dirty="0"/>
          </a:p>
          <a:p>
            <a:pPr marL="341313" lvl="1" indent="-166688">
              <a:buFont typeface="Arial" panose="020B0604020202020204" pitchFamily="34" charset="0"/>
              <a:buChar char="•"/>
            </a:pPr>
            <a:r>
              <a:rPr lang="en-US" sz="1520" b="0" dirty="0"/>
              <a:t>Increase competitive investments in undergraduate student recruitment</a:t>
            </a:r>
          </a:p>
          <a:p>
            <a:pPr marL="341313" lvl="1" indent="-166688">
              <a:buFont typeface="Arial" panose="020B0604020202020204" pitchFamily="34" charset="0"/>
              <a:buChar char="•"/>
            </a:pPr>
            <a:r>
              <a:rPr lang="en-US" sz="1520" dirty="0"/>
              <a:t>Reallocations for s</a:t>
            </a:r>
            <a:r>
              <a:rPr lang="en-US" sz="1520" b="0" dirty="0"/>
              <a:t>taffing and operational support for the WCU student experience</a:t>
            </a:r>
          </a:p>
          <a:p>
            <a:pPr marL="341313" lvl="1" indent="-166688">
              <a:buFont typeface="Arial" panose="020B0604020202020204" pitchFamily="34" charset="0"/>
              <a:buChar char="•"/>
            </a:pPr>
            <a:r>
              <a:rPr lang="en-US" sz="1520" b="0" dirty="0"/>
              <a:t>Address increases in undergraduate student enrollment recruitment expenses</a:t>
            </a:r>
          </a:p>
          <a:p>
            <a:pPr marL="341313" lvl="1" indent="-166688">
              <a:buFont typeface="Arial" panose="020B0604020202020204" pitchFamily="34" charset="0"/>
              <a:buChar char="•"/>
            </a:pPr>
            <a:r>
              <a:rPr lang="en-US" sz="1520" dirty="0"/>
              <a:t>Shift the campus visit experience for prospective students to a walk/ride hybrid tour</a:t>
            </a:r>
            <a:endParaRPr lang="en-US" sz="1520" b="0" dirty="0"/>
          </a:p>
          <a:p>
            <a:pPr algn="l">
              <a:tabLst>
                <a:tab pos="174625" algn="l"/>
              </a:tabLst>
            </a:pPr>
            <a:endParaRPr lang="en-US" sz="1000" b="0" dirty="0"/>
          </a:p>
          <a:p>
            <a:pPr algn="l">
              <a:tabLst>
                <a:tab pos="174625" algn="l"/>
              </a:tabLst>
            </a:pPr>
            <a:r>
              <a:rPr lang="en-US" sz="1600" b="0" dirty="0"/>
              <a:t>Facilities</a:t>
            </a:r>
          </a:p>
          <a:p>
            <a:pPr marL="341313" lvl="1" indent="-166688">
              <a:buFont typeface="Arial" panose="020B0604020202020204" pitchFamily="34" charset="0"/>
              <a:buChar char="•"/>
            </a:pPr>
            <a:r>
              <a:rPr lang="en-US" sz="1520" b="0" dirty="0"/>
              <a:t>Planning for facility needs with an estimate of approximately $</a:t>
            </a:r>
            <a:r>
              <a:rPr lang="en-US" sz="1520" dirty="0"/>
              <a:t>168</a:t>
            </a:r>
            <a:r>
              <a:rPr lang="en-US" sz="1520" b="0" dirty="0"/>
              <a:t> Million in facility projects over the next decade (e.g., UC renewal/expansion, Bird building, intramural fields, bookstore, residence hall projects, print shop and mail facility, auxiliary warehouse, etc.)</a:t>
            </a:r>
          </a:p>
          <a:p>
            <a:pPr algn="l">
              <a:tabLst>
                <a:tab pos="174625" algn="l"/>
              </a:tabLst>
            </a:pPr>
            <a:endParaRPr lang="en-US" sz="1100" b="0" dirty="0"/>
          </a:p>
          <a:p>
            <a:pPr algn="l">
              <a:tabLst>
                <a:tab pos="174625" algn="l"/>
              </a:tabLst>
            </a:pPr>
            <a:r>
              <a:rPr lang="en-US" sz="1600" b="0" dirty="0"/>
              <a:t>Budget Pressures</a:t>
            </a:r>
          </a:p>
          <a:p>
            <a:pPr marL="341313" lvl="1" indent="-166688">
              <a:buFont typeface="Arial" panose="020B0604020202020204" pitchFamily="34" charset="0"/>
              <a:buChar char="•"/>
            </a:pPr>
            <a:r>
              <a:rPr lang="en-US" sz="1520" b="0" dirty="0"/>
              <a:t>Inflation/escalating costs of construction projects (new and renovations)</a:t>
            </a:r>
          </a:p>
          <a:p>
            <a:pPr marL="341313" lvl="1" indent="-166688">
              <a:buFont typeface="Arial" panose="020B0604020202020204" pitchFamily="34" charset="0"/>
              <a:buChar char="•"/>
            </a:pPr>
            <a:r>
              <a:rPr lang="en-US" sz="1520" dirty="0"/>
              <a:t>National/state/local competitive pressures on enrolment and staffing</a:t>
            </a:r>
            <a:endParaRPr lang="en-US" sz="1520" b="0" dirty="0"/>
          </a:p>
        </p:txBody>
      </p:sp>
      <p:sp>
        <p:nvSpPr>
          <p:cNvPr id="5" name="Footer Placeholder 3">
            <a:extLst>
              <a:ext uri="{FF2B5EF4-FFF2-40B4-BE49-F238E27FC236}">
                <a16:creationId xmlns:a16="http://schemas.microsoft.com/office/drawing/2014/main" id="{A7F2EDB2-FD03-698C-CF76-6D47CE205D81}"/>
              </a:ext>
            </a:extLst>
          </p:cNvPr>
          <p:cNvSpPr>
            <a:spLocks noGrp="1"/>
          </p:cNvSpPr>
          <p:nvPr>
            <p:ph type="ftr" sz="quarter" idx="17"/>
          </p:nvPr>
        </p:nvSpPr>
        <p:spPr>
          <a:xfrm>
            <a:off x="159172" y="4797572"/>
            <a:ext cx="2895600" cy="273844"/>
          </a:xfrm>
        </p:spPr>
        <p:txBody>
          <a:bodyPr/>
          <a:lstStyle/>
          <a:p>
            <a:pPr algn="l"/>
            <a:r>
              <a:rPr lang="en-US" dirty="0">
                <a:solidFill>
                  <a:srgbClr val="592D88"/>
                </a:solidFill>
                <a:latin typeface="Poppins"/>
                <a:ea typeface="Poppins"/>
                <a:cs typeface="Poppins"/>
                <a:sym typeface="Poppins"/>
              </a:rPr>
              <a:t>WCU Student Affairs Division</a:t>
            </a:r>
          </a:p>
          <a:p>
            <a:pPr algn="l"/>
            <a:r>
              <a:rPr lang="en-US" dirty="0">
                <a:solidFill>
                  <a:srgbClr val="592D88"/>
                </a:solidFill>
                <a:latin typeface="Poppins"/>
                <a:ea typeface="Poppins"/>
                <a:cs typeface="Poppins"/>
                <a:sym typeface="Poppins"/>
              </a:rPr>
              <a:t>2024-2025 Budget Forum Presentation</a:t>
            </a:r>
          </a:p>
        </p:txBody>
      </p:sp>
    </p:spTree>
    <p:extLst>
      <p:ext uri="{BB962C8B-B14F-4D97-AF65-F5344CB8AC3E}">
        <p14:creationId xmlns:p14="http://schemas.microsoft.com/office/powerpoint/2010/main" val="17020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E2F7D-F7FA-A0EC-1CE8-48D4F58E1FE2}"/>
              </a:ext>
            </a:extLst>
          </p:cNvPr>
          <p:cNvSpPr>
            <a:spLocks noGrp="1"/>
          </p:cNvSpPr>
          <p:nvPr>
            <p:ph type="body" sz="quarter" idx="10"/>
          </p:nvPr>
        </p:nvSpPr>
        <p:spPr>
          <a:xfrm>
            <a:off x="1273402" y="758825"/>
            <a:ext cx="6523037" cy="392113"/>
          </a:xfrm>
        </p:spPr>
        <p:txBody>
          <a:bodyPr>
            <a:normAutofit/>
          </a:bodyPr>
          <a:lstStyle/>
          <a:p>
            <a:r>
              <a:rPr lang="en-US" dirty="0"/>
              <a:t>STUDENT AFFAIRS BUDGET HEARINGS</a:t>
            </a:r>
          </a:p>
        </p:txBody>
      </p:sp>
      <p:sp>
        <p:nvSpPr>
          <p:cNvPr id="7" name="Text Placeholder 2">
            <a:extLst>
              <a:ext uri="{FF2B5EF4-FFF2-40B4-BE49-F238E27FC236}">
                <a16:creationId xmlns:a16="http://schemas.microsoft.com/office/drawing/2014/main" id="{49A707B9-4A37-C857-8B65-D394D8B94ACF}"/>
              </a:ext>
            </a:extLst>
          </p:cNvPr>
          <p:cNvSpPr>
            <a:spLocks noGrp="1"/>
          </p:cNvSpPr>
          <p:nvPr>
            <p:ph type="body" sz="quarter" idx="11"/>
          </p:nvPr>
        </p:nvSpPr>
        <p:spPr>
          <a:xfrm>
            <a:off x="1273402" y="1244184"/>
            <a:ext cx="6632002" cy="3140364"/>
          </a:xfrm>
        </p:spPr>
        <p:txBody>
          <a:bodyPr>
            <a:normAutofit fontScale="70000" lnSpcReduction="20000"/>
          </a:bodyPr>
          <a:lstStyle/>
          <a:p>
            <a:pPr algn="l"/>
            <a:r>
              <a:rPr lang="en-US" sz="1600" b="0" dirty="0"/>
              <a:t>Student Fee Budget Trends</a:t>
            </a:r>
          </a:p>
          <a:p>
            <a:pPr marL="341313" lvl="1" indent="-166688">
              <a:buFont typeface="Arial" panose="020B0604020202020204" pitchFamily="34" charset="0"/>
              <a:buChar char="•"/>
            </a:pPr>
            <a:r>
              <a:rPr lang="en-US" sz="1520" b="0" dirty="0"/>
              <a:t>Acti</a:t>
            </a:r>
            <a:r>
              <a:rPr lang="en-US" sz="1520" dirty="0"/>
              <a:t>vity Fee: Expecting flat 2024-25 revenues. Expecting LSI and fringe benefit increases, as well as additional operating expense increases (e.g., equipment, Norton field, facility renovations). </a:t>
            </a:r>
          </a:p>
          <a:p>
            <a:pPr marL="341313" lvl="1" indent="-166688">
              <a:buFont typeface="Arial" panose="020B0604020202020204" pitchFamily="34" charset="0"/>
              <a:buChar char="•"/>
            </a:pPr>
            <a:r>
              <a:rPr lang="en-US" sz="1520" b="0" dirty="0"/>
              <a:t>Health</a:t>
            </a:r>
            <a:r>
              <a:rPr lang="en-US" sz="1520" dirty="0"/>
              <a:t> Fee: Expecting flat 2024-25 revenues. Expecting LSI and fringe benefit increases, as well as additional operating expense increases (e.g., EMS funding, ambulance replacement, facility renovations)</a:t>
            </a:r>
          </a:p>
          <a:p>
            <a:pPr marL="341313" lvl="1" indent="-166688">
              <a:buFont typeface="Arial" panose="020B0604020202020204" pitchFamily="34" charset="0"/>
              <a:buChar char="•"/>
            </a:pPr>
            <a:r>
              <a:rPr lang="en-US" sz="1520" dirty="0"/>
              <a:t>Room and Meal Plan Rates: Room rates are essentially flat while meal plan rates have minimal inflationary increases planned</a:t>
            </a:r>
          </a:p>
          <a:p>
            <a:pPr algn="l"/>
            <a:endParaRPr lang="en-US" sz="1000" b="0" dirty="0"/>
          </a:p>
          <a:p>
            <a:pPr algn="l"/>
            <a:r>
              <a:rPr lang="en-US" sz="1600" b="0" dirty="0"/>
              <a:t>State Funded Budget Proposals: $358,663 recurring, $3.46M non-recurring</a:t>
            </a:r>
          </a:p>
          <a:p>
            <a:pPr marL="341313" lvl="1" indent="-166688">
              <a:buFont typeface="Arial" panose="020B0604020202020204" pitchFamily="34" charset="0"/>
              <a:buChar char="•"/>
            </a:pPr>
            <a:r>
              <a:rPr lang="en-US" sz="1520" dirty="0"/>
              <a:t>Admissions: 3 FTE positions and operating expenses totaling $195,000 recurring &amp; $3.1M non-recurring </a:t>
            </a:r>
            <a:br>
              <a:rPr lang="en-US" sz="1520" dirty="0"/>
            </a:br>
            <a:r>
              <a:rPr lang="en-US" sz="1520" dirty="0"/>
              <a:t>(regional recruiters, recruitment events, operating expenses, visit experience enhancements, etc.)</a:t>
            </a:r>
          </a:p>
          <a:p>
            <a:pPr marL="341313" lvl="1" indent="-166688">
              <a:buFont typeface="Arial" panose="020B0604020202020204" pitchFamily="34" charset="0"/>
              <a:buChar char="•"/>
            </a:pPr>
            <a:r>
              <a:rPr lang="en-US" sz="1520" dirty="0"/>
              <a:t>Fin Aid: 2 FTE positions and operating expenses totaling $102,442 recurring (new staff for financial literacy programs, new reporting, and operations budget)</a:t>
            </a:r>
            <a:endParaRPr lang="en-US" sz="1520" b="0" dirty="0"/>
          </a:p>
          <a:p>
            <a:pPr marL="341313" lvl="1" indent="-166688">
              <a:buFont typeface="Arial" panose="020B0604020202020204" pitchFamily="34" charset="0"/>
              <a:buChar char="•"/>
            </a:pPr>
            <a:r>
              <a:rPr lang="en-US" sz="1520" dirty="0"/>
              <a:t>Scholarships: 1 FTE positions and operating expenses totaling $61,221 recurring (new staff, ESC endorsed funding for WCU affordability communication materials)</a:t>
            </a:r>
            <a:endParaRPr lang="en-US" sz="1520" b="0" dirty="0"/>
          </a:p>
          <a:p>
            <a:pPr algn="l">
              <a:tabLst>
                <a:tab pos="174625" algn="l"/>
              </a:tabLst>
            </a:pPr>
            <a:endParaRPr lang="en-US" sz="1100" b="0" dirty="0"/>
          </a:p>
          <a:p>
            <a:pPr algn="l"/>
            <a:r>
              <a:rPr lang="en-US" sz="1600" b="0" dirty="0"/>
              <a:t>State Funded Budget Requests: $218,663 recurring</a:t>
            </a:r>
          </a:p>
          <a:p>
            <a:pPr marL="341313" lvl="1" indent="-166688">
              <a:buFont typeface="Arial" panose="020B0604020202020204" pitchFamily="34" charset="0"/>
              <a:buChar char="•"/>
            </a:pPr>
            <a:r>
              <a:rPr lang="en-US" sz="1520" dirty="0"/>
              <a:t>Admissions: 1 FTE position and operating expenses totaling $101,221 recurring </a:t>
            </a:r>
          </a:p>
          <a:p>
            <a:pPr marL="341313" lvl="1" indent="-166688">
              <a:buFont typeface="Arial" panose="020B0604020202020204" pitchFamily="34" charset="0"/>
              <a:buChar char="•"/>
            </a:pPr>
            <a:r>
              <a:rPr lang="en-US" sz="1520" dirty="0"/>
              <a:t>Fin Aid: 1 FTE position and operating expenses totaling $56,221 recurring </a:t>
            </a:r>
          </a:p>
          <a:p>
            <a:pPr marL="341313" lvl="1" indent="-166688">
              <a:buFont typeface="Arial" panose="020B0604020202020204" pitchFamily="34" charset="0"/>
              <a:buChar char="•"/>
            </a:pPr>
            <a:r>
              <a:rPr lang="en-US" sz="1520" dirty="0"/>
              <a:t>Scholarships: 1 FTE position and operating expenses totaling $61,221 recurring </a:t>
            </a:r>
          </a:p>
        </p:txBody>
      </p:sp>
      <p:sp>
        <p:nvSpPr>
          <p:cNvPr id="3" name="Footer Placeholder 3">
            <a:extLst>
              <a:ext uri="{FF2B5EF4-FFF2-40B4-BE49-F238E27FC236}">
                <a16:creationId xmlns:a16="http://schemas.microsoft.com/office/drawing/2014/main" id="{4FABC59C-4DAD-0740-78A5-92ADB81558C6}"/>
              </a:ext>
            </a:extLst>
          </p:cNvPr>
          <p:cNvSpPr>
            <a:spLocks noGrp="1"/>
          </p:cNvSpPr>
          <p:nvPr>
            <p:ph type="ftr" sz="quarter" idx="17"/>
          </p:nvPr>
        </p:nvSpPr>
        <p:spPr>
          <a:xfrm>
            <a:off x="159172" y="4797572"/>
            <a:ext cx="2895600" cy="273844"/>
          </a:xfrm>
        </p:spPr>
        <p:txBody>
          <a:bodyPr/>
          <a:lstStyle/>
          <a:p>
            <a:pPr algn="l"/>
            <a:r>
              <a:rPr lang="en-US" dirty="0">
                <a:solidFill>
                  <a:srgbClr val="592D88"/>
                </a:solidFill>
                <a:latin typeface="Poppins"/>
                <a:ea typeface="Poppins"/>
                <a:cs typeface="Poppins"/>
                <a:sym typeface="Poppins"/>
              </a:rPr>
              <a:t>WCU Student Affairs Division</a:t>
            </a:r>
          </a:p>
          <a:p>
            <a:pPr algn="l"/>
            <a:r>
              <a:rPr lang="en-US" dirty="0">
                <a:solidFill>
                  <a:srgbClr val="592D88"/>
                </a:solidFill>
                <a:latin typeface="Poppins"/>
                <a:ea typeface="Poppins"/>
                <a:cs typeface="Poppins"/>
                <a:sym typeface="Poppins"/>
              </a:rPr>
              <a:t>2024-2025 Budget Forum Presentation</a:t>
            </a:r>
          </a:p>
        </p:txBody>
      </p:sp>
    </p:spTree>
    <p:extLst>
      <p:ext uri="{BB962C8B-B14F-4D97-AF65-F5344CB8AC3E}">
        <p14:creationId xmlns:p14="http://schemas.microsoft.com/office/powerpoint/2010/main" val="19061916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ppins - Live Western">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1E80"/>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tx1">
              <a:alpha val="3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3400"/>
          </a:lnSpc>
          <a:spcBef>
            <a:spcPts val="0"/>
          </a:spcBef>
          <a:spcAft>
            <a:spcPts val="0"/>
          </a:spcAft>
          <a:buClrTx/>
          <a:buSzTx/>
          <a:buFontTx/>
          <a:buNone/>
          <a:tabLst/>
          <a:defRPr kumimoji="0"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defRPr>
        </a:defPPr>
      </a:lstStyle>
    </a:txDef>
  </a:objectDefaults>
  <a:extraClrSchemeLst/>
  <a:extLst>
    <a:ext uri="{05A4C25C-085E-4340-85A3-A5531E510DB2}">
      <thm15:themeFamily xmlns:thm15="http://schemas.microsoft.com/office/thememl/2012/main" name="PowerPoint is amazing1.potx" id="{590B367D-C7D1-47B9-82AE-D038F54B52B7}" vid="{757DA012-2E8B-4D42-9165-9431CF50D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4296</TotalTime>
  <Words>953</Words>
  <Application>Microsoft Macintosh PowerPoint</Application>
  <PresentationFormat>On-screen Show (16:9)</PresentationFormat>
  <Paragraphs>85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FreightMacro Pro Semibold</vt:lpstr>
      <vt:lpstr>FreightSans Pro Medium</vt:lpstr>
      <vt:lpstr>FreightSans Pro Semibold</vt:lpstr>
      <vt:lpstr>Poppins</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Brandon Dehart</dc:creator>
  <cp:keywords/>
  <dc:description/>
  <cp:lastModifiedBy>Sam Miller</cp:lastModifiedBy>
  <cp:revision>119</cp:revision>
  <cp:lastPrinted>2024-04-05T16:21:05Z</cp:lastPrinted>
  <dcterms:created xsi:type="dcterms:W3CDTF">2018-04-12T17:37:06Z</dcterms:created>
  <dcterms:modified xsi:type="dcterms:W3CDTF">2024-04-08T02:25:03Z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2023-10-26T13:27:48Z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a743e4ae-c383-4d39-8abb-f52a1df5d078</vt:lpwstr>
  </property>
  <property fmtid="{D5CDD505-2E9C-101B-9397-08002B2CF9AE}" pid="8" name="MSIP_Label_8d321b5f-a4ea-42e4-9273-2f91b9a1a708_ContentBits">
    <vt:lpwstr>0</vt:lpwstr>
  </property>
</Properties>
</file>