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91" r:id="rId2"/>
    <p:sldId id="413" r:id="rId3"/>
    <p:sldId id="414" r:id="rId4"/>
    <p:sldId id="415" r:id="rId5"/>
    <p:sldId id="416" r:id="rId6"/>
    <p:sldId id="417" r:id="rId7"/>
    <p:sldId id="418" r:id="rId8"/>
    <p:sldId id="419" r:id="rId9"/>
    <p:sldId id="405" r:id="rId10"/>
    <p:sldId id="386" r:id="rId11"/>
    <p:sldId id="389"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592C88"/>
    <a:srgbClr val="AF8B48"/>
    <a:srgbClr val="5C0093"/>
    <a:srgbClr val="6000AE"/>
    <a:srgbClr val="50008E"/>
    <a:srgbClr val="440D62"/>
    <a:srgbClr val="FFA9E8"/>
    <a:srgbClr val="08428B"/>
    <a:srgbClr val="5D890C"/>
    <a:srgbClr val="4600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3443" autoAdjust="0"/>
  </p:normalViewPr>
  <p:slideViewPr>
    <p:cSldViewPr snapToGrid="0" snapToObjects="1">
      <p:cViewPr varScale="1">
        <p:scale>
          <a:sx n="84" d="100"/>
          <a:sy n="84" d="100"/>
        </p:scale>
        <p:origin x="1992" y="78"/>
      </p:cViewPr>
      <p:guideLst>
        <p:guide orient="horz" pos="2160"/>
        <p:guide pos="2880"/>
      </p:guideLst>
    </p:cSldViewPr>
  </p:slideViewPr>
  <p:outlineViewPr>
    <p:cViewPr>
      <p:scale>
        <a:sx n="33" d="100"/>
        <a:sy n="33" d="100"/>
      </p:scale>
      <p:origin x="0" y="46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A64049-CEF9-7240-8989-BBCED8FE5734}" type="datetimeFigureOut">
              <a:rPr lang="en-US" smtClean="0"/>
              <a:t>11/17/2022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B2DE4D-9728-5E4D-8E7B-AA46949C7F3E}" type="slidenum">
              <a:rPr lang="en-US" smtClean="0"/>
              <a:t>‹#›</a:t>
            </a:fld>
            <a:endParaRPr lang="en-US"/>
          </a:p>
        </p:txBody>
      </p:sp>
    </p:spTree>
    <p:extLst>
      <p:ext uri="{BB962C8B-B14F-4D97-AF65-F5344CB8AC3E}">
        <p14:creationId xmlns:p14="http://schemas.microsoft.com/office/powerpoint/2010/main" val="3746036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3CC1C-1AD9-3E47-B4F6-9F17E1F08FC4}" type="datetimeFigureOut">
              <a:rPr lang="en-US" smtClean="0"/>
              <a:t>11/17/2022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0A6F5-EED2-C946-9B6F-74E805C8050E}" type="slidenum">
              <a:rPr lang="en-US" smtClean="0"/>
              <a:t>‹#›</a:t>
            </a:fld>
            <a:endParaRPr lang="en-US"/>
          </a:p>
        </p:txBody>
      </p:sp>
    </p:spTree>
    <p:extLst>
      <p:ext uri="{BB962C8B-B14F-4D97-AF65-F5344CB8AC3E}">
        <p14:creationId xmlns:p14="http://schemas.microsoft.com/office/powerpoint/2010/main" val="4294040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0A6F5-EED2-C946-9B6F-74E805C8050E}" type="slidenum">
              <a:rPr lang="en-US" smtClean="0"/>
              <a:t>2</a:t>
            </a:fld>
            <a:endParaRPr lang="en-US"/>
          </a:p>
        </p:txBody>
      </p:sp>
    </p:spTree>
    <p:extLst>
      <p:ext uri="{BB962C8B-B14F-4D97-AF65-F5344CB8AC3E}">
        <p14:creationId xmlns:p14="http://schemas.microsoft.com/office/powerpoint/2010/main" val="233028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Calibri" panose="020F0502020204030204" pitchFamily="34" charset="0"/>
              </a:rPr>
              <a:t>High fidelity simulation has been an important part of the Nurse Anesthesia Program for over 10 years since installation in 2012. Since program inception, student enrollment has grown from 10 to 17, &amp; simulation curriculum has developed from limited, specific scenarios, to a wide variety of settings that help prepare students for both basic &amp; crisis scenarios. Feedback from learners is almost invariably positive. In addition to practical utility, the sim lab has significant marketing impact with potential applicants, donors, legislators, &amp; community members all impressed by the ability to train anesthetists for critical scenarios without the risk of patient harm. The typical life span of a high fidelity simulation system is about 7-8 years, making our system more than ready for replacement. The newest system offers improved reliability, more accurate drug recognition, &amp; quieter/more efficient rack function. While I acknowledge that the cost is high, it is important to note that the anesthesia program essentially never asks for financial support from the university. Instead, both myself &amp; my predecessor, Shawn Collins, have carefully budgeted over a period of years to buy necessary training equipment utilizing our tuition differential- for example, echocardiography probe (~$7000), fiberoptic scope for intubation (~$14000), &amp; portable ultrasound programs for student off campus use (~$20000).</a:t>
            </a:r>
            <a:endParaRPr lang="en-US" dirty="0"/>
          </a:p>
        </p:txBody>
      </p:sp>
      <p:sp>
        <p:nvSpPr>
          <p:cNvPr id="4" name="Slide Number Placeholder 3"/>
          <p:cNvSpPr>
            <a:spLocks noGrp="1"/>
          </p:cNvSpPr>
          <p:nvPr>
            <p:ph type="sldNum" sz="quarter" idx="5"/>
          </p:nvPr>
        </p:nvSpPr>
        <p:spPr/>
        <p:txBody>
          <a:bodyPr/>
          <a:lstStyle/>
          <a:p>
            <a:fld id="{7AE0A6F5-EED2-C946-9B6F-74E805C8050E}" type="slidenum">
              <a:rPr lang="en-US" smtClean="0"/>
              <a:t>5</a:t>
            </a:fld>
            <a:endParaRPr lang="en-US"/>
          </a:p>
        </p:txBody>
      </p:sp>
    </p:spTree>
    <p:extLst>
      <p:ext uri="{BB962C8B-B14F-4D97-AF65-F5344CB8AC3E}">
        <p14:creationId xmlns:p14="http://schemas.microsoft.com/office/powerpoint/2010/main" val="4758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Upgrade needed so that classrooms in HHS and BP can communicate with one another. </a:t>
            </a:r>
          </a:p>
          <a:p>
            <a:endParaRPr lang="en-US" dirty="0"/>
          </a:p>
        </p:txBody>
      </p:sp>
      <p:sp>
        <p:nvSpPr>
          <p:cNvPr id="4" name="Slide Number Placeholder 3"/>
          <p:cNvSpPr>
            <a:spLocks noGrp="1"/>
          </p:cNvSpPr>
          <p:nvPr>
            <p:ph type="sldNum" sz="quarter" idx="5"/>
          </p:nvPr>
        </p:nvSpPr>
        <p:spPr/>
        <p:txBody>
          <a:bodyPr/>
          <a:lstStyle/>
          <a:p>
            <a:fld id="{7AE0A6F5-EED2-C946-9B6F-74E805C8050E}" type="slidenum">
              <a:rPr lang="en-US" smtClean="0"/>
              <a:t>6</a:t>
            </a:fld>
            <a:endParaRPr lang="en-US"/>
          </a:p>
        </p:txBody>
      </p:sp>
    </p:spTree>
    <p:extLst>
      <p:ext uri="{BB962C8B-B14F-4D97-AF65-F5344CB8AC3E}">
        <p14:creationId xmlns:p14="http://schemas.microsoft.com/office/powerpoint/2010/main" val="170000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Chairs are needed to replace current classroom chairs due to wear and tear, and complaints from students because they are uncomfortable to sit in for an extended period of time.</a:t>
            </a:r>
          </a:p>
        </p:txBody>
      </p:sp>
      <p:sp>
        <p:nvSpPr>
          <p:cNvPr id="4" name="Slide Number Placeholder 3"/>
          <p:cNvSpPr>
            <a:spLocks noGrp="1"/>
          </p:cNvSpPr>
          <p:nvPr>
            <p:ph type="sldNum" sz="quarter" idx="5"/>
          </p:nvPr>
        </p:nvSpPr>
        <p:spPr/>
        <p:txBody>
          <a:bodyPr/>
          <a:lstStyle/>
          <a:p>
            <a:fld id="{7AE0A6F5-EED2-C946-9B6F-74E805C8050E}" type="slidenum">
              <a:rPr lang="en-US" smtClean="0"/>
              <a:t>7</a:t>
            </a:fld>
            <a:endParaRPr lang="en-US"/>
          </a:p>
        </p:txBody>
      </p:sp>
    </p:spTree>
    <p:extLst>
      <p:ext uri="{BB962C8B-B14F-4D97-AF65-F5344CB8AC3E}">
        <p14:creationId xmlns:p14="http://schemas.microsoft.com/office/powerpoint/2010/main" val="362799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Needed for increased security in the building </a:t>
            </a:r>
          </a:p>
        </p:txBody>
      </p:sp>
      <p:sp>
        <p:nvSpPr>
          <p:cNvPr id="4" name="Slide Number Placeholder 3"/>
          <p:cNvSpPr>
            <a:spLocks noGrp="1"/>
          </p:cNvSpPr>
          <p:nvPr>
            <p:ph type="sldNum" sz="quarter" idx="5"/>
          </p:nvPr>
        </p:nvSpPr>
        <p:spPr/>
        <p:txBody>
          <a:bodyPr/>
          <a:lstStyle/>
          <a:p>
            <a:fld id="{7AE0A6F5-EED2-C946-9B6F-74E805C8050E}" type="slidenum">
              <a:rPr lang="en-US" smtClean="0"/>
              <a:t>8</a:t>
            </a:fld>
            <a:endParaRPr lang="en-US"/>
          </a:p>
        </p:txBody>
      </p:sp>
    </p:spTree>
    <p:extLst>
      <p:ext uri="{BB962C8B-B14F-4D97-AF65-F5344CB8AC3E}">
        <p14:creationId xmlns:p14="http://schemas.microsoft.com/office/powerpoint/2010/main" val="330421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E0A6F5-EED2-C946-9B6F-74E805C8050E}" type="slidenum">
              <a:rPr lang="en-US" smtClean="0"/>
              <a:t>9</a:t>
            </a:fld>
            <a:endParaRPr lang="en-US"/>
          </a:p>
        </p:txBody>
      </p:sp>
    </p:spTree>
    <p:extLst>
      <p:ext uri="{BB962C8B-B14F-4D97-AF65-F5344CB8AC3E}">
        <p14:creationId xmlns:p14="http://schemas.microsoft.com/office/powerpoint/2010/main" val="59635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0A6F5-EED2-C946-9B6F-74E805C8050E}" type="slidenum">
              <a:rPr lang="en-US" smtClean="0"/>
              <a:t>10</a:t>
            </a:fld>
            <a:endParaRPr lang="en-US"/>
          </a:p>
        </p:txBody>
      </p:sp>
    </p:spTree>
    <p:extLst>
      <p:ext uri="{BB962C8B-B14F-4D97-AF65-F5344CB8AC3E}">
        <p14:creationId xmlns:p14="http://schemas.microsoft.com/office/powerpoint/2010/main" val="26793468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full pageppt.jpg"/>
          <p:cNvPicPr>
            <a:picLocks noChangeAspect="1"/>
          </p:cNvPicPr>
          <p:nvPr userDrawn="1"/>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8151" y="0"/>
            <a:ext cx="9144000" cy="6858000"/>
          </a:xfrm>
          <a:prstGeom prst="rect">
            <a:avLst/>
          </a:prstGeom>
        </p:spPr>
      </p:pic>
      <p:pic>
        <p:nvPicPr>
          <p:cNvPr id="5" name="Picture 8" descr="WCULogo-singularwhite.eps"/>
          <p:cNvPicPr>
            <a:picLocks noChangeAspect="1"/>
          </p:cNvPicPr>
          <p:nvPr userDrawn="1"/>
        </p:nvPicPr>
        <p:blipFill>
          <a:blip r:embed="rId4"/>
          <a:srcRect/>
          <a:stretch>
            <a:fillRect/>
          </a:stretch>
        </p:blipFill>
        <p:spPr bwMode="auto">
          <a:xfrm>
            <a:off x="5763532" y="4980480"/>
            <a:ext cx="2606411" cy="1072182"/>
          </a:xfrm>
          <a:prstGeom prst="rect">
            <a:avLst/>
          </a:prstGeom>
          <a:noFill/>
          <a:ln w="9525">
            <a:noFill/>
            <a:miter lim="800000"/>
            <a:headEnd/>
            <a:tailEnd/>
          </a:ln>
        </p:spPr>
      </p:pic>
      <p:sp>
        <p:nvSpPr>
          <p:cNvPr id="2" name="Title 1"/>
          <p:cNvSpPr>
            <a:spLocks noGrp="1"/>
          </p:cNvSpPr>
          <p:nvPr>
            <p:ph type="ctrTitle"/>
          </p:nvPr>
        </p:nvSpPr>
        <p:spPr>
          <a:xfrm>
            <a:off x="900224" y="2137767"/>
            <a:ext cx="7772400" cy="838315"/>
          </a:xfrm>
        </p:spPr>
        <p:txBody>
          <a:bodyPr/>
          <a:lstStyle/>
          <a:p>
            <a:r>
              <a:rPr lang="en-US" dirty="0"/>
              <a:t>Click to edit Master title style</a:t>
            </a:r>
          </a:p>
        </p:txBody>
      </p:sp>
      <p:sp>
        <p:nvSpPr>
          <p:cNvPr id="3" name="Subtitle 2"/>
          <p:cNvSpPr>
            <a:spLocks noGrp="1"/>
          </p:cNvSpPr>
          <p:nvPr>
            <p:ph type="subTitle" idx="1"/>
          </p:nvPr>
        </p:nvSpPr>
        <p:spPr>
          <a:xfrm>
            <a:off x="1891170" y="3080458"/>
            <a:ext cx="6400800" cy="71296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fld id="{E24EA800-A587-3D4C-B06A-4DAA66CC7AB0}" type="datetime1">
              <a:rPr lang="en-US"/>
              <a:pPr/>
              <a:t>11/17/2022</a:t>
            </a:fld>
            <a:endParaRPr lang="en-US"/>
          </a:p>
        </p:txBody>
      </p:sp>
      <p:sp>
        <p:nvSpPr>
          <p:cNvPr id="7" name="Slide Number Placeholder 5"/>
          <p:cNvSpPr>
            <a:spLocks noGrp="1"/>
          </p:cNvSpPr>
          <p:nvPr>
            <p:ph type="sldNum" sz="quarter" idx="11"/>
          </p:nvPr>
        </p:nvSpPr>
        <p:spPr/>
        <p:txBody>
          <a:bodyPr/>
          <a:lstStyle>
            <a:lvl1pPr>
              <a:defRPr/>
            </a:lvl1pPr>
          </a:lstStyle>
          <a:p>
            <a:fld id="{FBE0DCB0-9F10-5948-BE8C-8A19F5A536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46007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5C0093"/>
              </a:solidFill>
            </a:endParaRPr>
          </a:p>
        </p:txBody>
      </p:sp>
      <p:sp>
        <p:nvSpPr>
          <p:cNvPr id="2" name="Date Placeholder 1"/>
          <p:cNvSpPr>
            <a:spLocks noGrp="1"/>
          </p:cNvSpPr>
          <p:nvPr>
            <p:ph type="dt" sz="half" idx="10"/>
          </p:nvPr>
        </p:nvSpPr>
        <p:spPr/>
        <p:txBody>
          <a:bodyPr/>
          <a:lstStyle>
            <a:lvl1pPr>
              <a:defRPr/>
            </a:lvl1pPr>
          </a:lstStyle>
          <a:p>
            <a:fld id="{C7F50F9E-ABA1-5D42-B278-4639D3ACEA0E}" type="datetime1">
              <a:rPr lang="en-US"/>
              <a:pPr/>
              <a:t>11/17/2022</a:t>
            </a:fld>
            <a:endParaRPr lang="en-US"/>
          </a:p>
        </p:txBody>
      </p:sp>
      <p:sp>
        <p:nvSpPr>
          <p:cNvPr id="4" name="Slide Number Placeholder 3"/>
          <p:cNvSpPr>
            <a:spLocks noGrp="1"/>
          </p:cNvSpPr>
          <p:nvPr>
            <p:ph type="sldNum" sz="quarter" idx="12"/>
          </p:nvPr>
        </p:nvSpPr>
        <p:spPr/>
        <p:txBody>
          <a:bodyPr/>
          <a:lstStyle>
            <a:lvl1pPr>
              <a:defRPr/>
            </a:lvl1pPr>
          </a:lstStyle>
          <a:p>
            <a:fld id="{2785F435-6EED-1E46-9E88-EDE8BD84487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solidFill>
            <a:srgbClr val="4600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3CFC13-72C5-F24C-828F-C5EA27E99046}" type="datetime1">
              <a:rPr lang="en-US"/>
              <a:pPr/>
              <a:t>11/17/2022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4CC6D34-4F59-E146-949A-9074366225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6944078" y="0"/>
            <a:ext cx="2199921" cy="6858000"/>
          </a:xfrm>
          <a:prstGeom prst="rect">
            <a:avLst/>
          </a:prstGeom>
          <a:solidFill>
            <a:srgbClr val="4600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944078" y="277141"/>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1982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C4B1238-2971-3541-8417-A89A7B120892}" type="datetime1">
              <a:rPr lang="en-US"/>
              <a:pPr/>
              <a:t>11/17/2022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9C3967-0F2D-E345-BA6B-0C359C34211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592C88"/>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Isosceles Triangle 2"/>
          <p:cNvSpPr/>
          <p:nvPr userDrawn="1"/>
        </p:nvSpPr>
        <p:spPr>
          <a:xfrm rot="6065288">
            <a:off x="-2021681" y="-1378744"/>
            <a:ext cx="9126538" cy="9375775"/>
          </a:xfrm>
          <a:prstGeom prst="triangle">
            <a:avLst/>
          </a:prstGeom>
          <a:solidFill>
            <a:schemeClr val="bg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4" name="Right Triangle 3"/>
          <p:cNvSpPr/>
          <p:nvPr userDrawn="1"/>
        </p:nvSpPr>
        <p:spPr>
          <a:xfrm flipH="1">
            <a:off x="-2792413" y="3683000"/>
            <a:ext cx="11938001" cy="3162300"/>
          </a:xfrm>
          <a:prstGeom prst="rtTriangle">
            <a:avLst/>
          </a:prstGeom>
          <a:solidFill>
            <a:srgbClr val="FFFF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5" name="Date Placeholder 3"/>
          <p:cNvSpPr>
            <a:spLocks noGrp="1"/>
          </p:cNvSpPr>
          <p:nvPr>
            <p:ph type="dt" sz="half" idx="10"/>
          </p:nvPr>
        </p:nvSpPr>
        <p:spPr/>
        <p:txBody>
          <a:bodyPr/>
          <a:lstStyle>
            <a:lvl1pPr>
              <a:defRPr/>
            </a:lvl1pPr>
          </a:lstStyle>
          <a:p>
            <a:fld id="{E714D887-9E95-8D4C-8C0C-660F089612BF}" type="datetime1">
              <a:rPr lang="en-US"/>
              <a:pPr/>
              <a:t>11/17/2022</a:t>
            </a:fld>
            <a:endParaRPr lang="en-US"/>
          </a:p>
        </p:txBody>
      </p:sp>
      <p:sp>
        <p:nvSpPr>
          <p:cNvPr id="6" name="Slide Number Placeholder 5"/>
          <p:cNvSpPr>
            <a:spLocks noGrp="1"/>
          </p:cNvSpPr>
          <p:nvPr>
            <p:ph type="sldNum" sz="quarter" idx="11"/>
          </p:nvPr>
        </p:nvSpPr>
        <p:spPr/>
        <p:txBody>
          <a:bodyPr/>
          <a:lstStyle>
            <a:lvl1pPr>
              <a:defRPr/>
            </a:lvl1pPr>
          </a:lstStyle>
          <a:p>
            <a:fld id="{3D69A63B-552F-2C49-864B-3763EDDF4389}" type="slidenum">
              <a:rPr lang="en-US"/>
              <a:pPr/>
              <a:t>‹#›</a:t>
            </a:fld>
            <a:endParaRPr lang="en-US"/>
          </a:p>
        </p:txBody>
      </p:sp>
    </p:spTree>
    <p:extLst>
      <p:ext uri="{BB962C8B-B14F-4D97-AF65-F5344CB8AC3E}">
        <p14:creationId xmlns:p14="http://schemas.microsoft.com/office/powerpoint/2010/main" val="60411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headergraphicppt.jpg"/>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3020" t="4975" r="-1069"/>
          <a:stretch/>
        </p:blipFill>
        <p:spPr>
          <a:xfrm>
            <a:off x="0" y="-29455"/>
            <a:ext cx="9271000" cy="1447800"/>
          </a:xfrm>
          <a:prstGeom prst="rect">
            <a:avLst/>
          </a:prstGeom>
        </p:spPr>
      </p:pic>
      <p:sp>
        <p:nvSpPr>
          <p:cNvPr id="2" name="Title 1"/>
          <p:cNvSpPr>
            <a:spLocks noGrp="1"/>
          </p:cNvSpPr>
          <p:nvPr>
            <p:ph type="title"/>
          </p:nvPr>
        </p:nvSpPr>
        <p:spPr>
          <a:xfrm>
            <a:off x="457200" y="173038"/>
            <a:ext cx="6184900" cy="1143000"/>
          </a:xfrm>
        </p:spPr>
        <p:txBody>
          <a:bodyPr/>
          <a:lstStyle>
            <a:lvl1pPr algn="l">
              <a:lnSpc>
                <a:spcPts val="4480"/>
              </a:lnSpc>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3B9DB7AC-00D2-CD4B-AD5F-947518BE0444}" type="datetime1">
              <a:rPr lang="en-US"/>
              <a:pPr/>
              <a:t>11/17/2022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A5A7D3-DBA7-014C-8B7E-3048C79928A5}" type="slidenum">
              <a:rPr lang="en-US"/>
              <a:pPr/>
              <a:t>‹#›</a:t>
            </a:fld>
            <a:endParaRPr lang="en-US"/>
          </a:p>
        </p:txBody>
      </p:sp>
      <p:pic>
        <p:nvPicPr>
          <p:cNvPr id="10" name="Picture 8" descr="WCULogo-singularwhite.eps"/>
          <p:cNvPicPr>
            <a:picLocks noChangeAspect="1"/>
          </p:cNvPicPr>
          <p:nvPr userDrawn="1"/>
        </p:nvPicPr>
        <p:blipFill>
          <a:blip r:embed="rId4"/>
          <a:srcRect/>
          <a:stretch>
            <a:fillRect/>
          </a:stretch>
        </p:blipFill>
        <p:spPr bwMode="auto">
          <a:xfrm>
            <a:off x="7259690" y="323850"/>
            <a:ext cx="1548018" cy="636798"/>
          </a:xfrm>
          <a:prstGeom prst="rect">
            <a:avLst/>
          </a:prstGeom>
          <a:noFill/>
          <a:ln w="9525">
            <a:noFill/>
            <a:miter lim="800000"/>
            <a:headEnd/>
            <a:tailEnd/>
          </a:ln>
        </p:spPr>
      </p:pic>
    </p:spTree>
    <p:extLst>
      <p:ext uri="{BB962C8B-B14F-4D97-AF65-F5344CB8AC3E}">
        <p14:creationId xmlns:p14="http://schemas.microsoft.com/office/powerpoint/2010/main" val="319094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rgbClr val="592C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Isosceles Triangle 17"/>
          <p:cNvSpPr/>
          <p:nvPr userDrawn="1"/>
        </p:nvSpPr>
        <p:spPr>
          <a:xfrm rot="6065288">
            <a:off x="-2021358" y="-1364047"/>
            <a:ext cx="9125871" cy="9376792"/>
          </a:xfrm>
          <a:prstGeom prst="triangle">
            <a:avLst/>
          </a:prstGeom>
          <a:solidFill>
            <a:schemeClr val="bg1">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Triangle 18"/>
          <p:cNvSpPr/>
          <p:nvPr userDrawn="1"/>
        </p:nvSpPr>
        <p:spPr>
          <a:xfrm flipH="1">
            <a:off x="-2791864" y="3683000"/>
            <a:ext cx="11938000" cy="3162300"/>
          </a:xfrm>
          <a:prstGeom prst="rtTriangle">
            <a:avLst/>
          </a:prstGeom>
          <a:solidFill>
            <a:srgbClr val="FFFFFF">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8" descr="WCULogo-singularwhite.eps"/>
          <p:cNvPicPr>
            <a:picLocks noChangeAspect="1"/>
          </p:cNvPicPr>
          <p:nvPr userDrawn="1"/>
        </p:nvPicPr>
        <p:blipFill>
          <a:blip r:embed="rId2"/>
          <a:srcRect/>
          <a:stretch>
            <a:fillRect/>
          </a:stretch>
        </p:blipFill>
        <p:spPr bwMode="auto">
          <a:xfrm>
            <a:off x="5763532" y="4980480"/>
            <a:ext cx="2606411" cy="1072182"/>
          </a:xfrm>
          <a:prstGeom prst="rect">
            <a:avLst/>
          </a:prstGeom>
          <a:noFill/>
          <a:ln w="9525">
            <a:noFill/>
            <a:miter lim="800000"/>
            <a:headEnd/>
            <a:tailEnd/>
          </a:ln>
        </p:spPr>
      </p:pic>
      <p:sp>
        <p:nvSpPr>
          <p:cNvPr id="2" name="Title 1"/>
          <p:cNvSpPr>
            <a:spLocks noGrp="1"/>
          </p:cNvSpPr>
          <p:nvPr>
            <p:ph type="ctrTitle"/>
          </p:nvPr>
        </p:nvSpPr>
        <p:spPr>
          <a:xfrm>
            <a:off x="900224" y="2137767"/>
            <a:ext cx="7772400" cy="838315"/>
          </a:xfrm>
        </p:spPr>
        <p:txBody>
          <a:bodyPr/>
          <a:lstStyle/>
          <a:p>
            <a:r>
              <a:rPr lang="en-US" dirty="0"/>
              <a:t>Click to edit Master title style</a:t>
            </a:r>
          </a:p>
        </p:txBody>
      </p:sp>
      <p:sp>
        <p:nvSpPr>
          <p:cNvPr id="3" name="Subtitle 2"/>
          <p:cNvSpPr>
            <a:spLocks noGrp="1"/>
          </p:cNvSpPr>
          <p:nvPr>
            <p:ph type="subTitle" idx="1"/>
          </p:nvPr>
        </p:nvSpPr>
        <p:spPr>
          <a:xfrm>
            <a:off x="1891170" y="3080458"/>
            <a:ext cx="6400800" cy="71296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fld id="{E24EA800-A587-3D4C-B06A-4DAA66CC7AB0}" type="datetime1">
              <a:rPr lang="en-US"/>
              <a:pPr/>
              <a:t>11/17/2022</a:t>
            </a:fld>
            <a:endParaRPr lang="en-US"/>
          </a:p>
        </p:txBody>
      </p:sp>
      <p:sp>
        <p:nvSpPr>
          <p:cNvPr id="7" name="Slide Number Placeholder 5"/>
          <p:cNvSpPr>
            <a:spLocks noGrp="1"/>
          </p:cNvSpPr>
          <p:nvPr>
            <p:ph type="sldNum" sz="quarter" idx="11"/>
          </p:nvPr>
        </p:nvSpPr>
        <p:spPr/>
        <p:txBody>
          <a:bodyPr/>
          <a:lstStyle>
            <a:lvl1pPr>
              <a:defRPr/>
            </a:lvl1pPr>
          </a:lstStyle>
          <a:p>
            <a:fld id="{FBE0DCB0-9F10-5948-BE8C-8A19F5A53625}" type="slidenum">
              <a:rPr lang="en-US"/>
              <a:pPr/>
              <a:t>‹#›</a:t>
            </a:fld>
            <a:endParaRPr lang="en-US"/>
          </a:p>
        </p:txBody>
      </p:sp>
    </p:spTree>
    <p:extLst>
      <p:ext uri="{BB962C8B-B14F-4D97-AF65-F5344CB8AC3E}">
        <p14:creationId xmlns:p14="http://schemas.microsoft.com/office/powerpoint/2010/main" val="21031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36389 0.52593 C 0.36076 0.49699 0.35816 0.46829 0.35139 0.44074 C 0.34687 0.42292 0.33871 0.41181 0.33194 0.3963 C 0.32344 0.37685 0.31823 0.35486 0.30833 0.33704 C 0.29149 0.30718 0.27743 0.27477 0.25972 0.2463 C 0.25035 0.23148 0.24045 0.21736 0.23194 0.20185 C 0.20469 0.15185 0.17378 0.1125 0.13611 0.07778 C 0.12448 0.0669 0.11406 0.05509 0.10278 0.04444 C 0.09774 0.03958 0.09149 0.03819 0.08611 0.03519 C 0.07639 0.02963 0.06632 0.02292 0.05694 0.01667 C 0.05243 0.01366 0.04774 0.00741 0.04305 0.00556 C 0.02969 2.59259E-6 0.01354 2.59259E-6 -1.94444E-6 2.59259E-6 " pathEditMode="relative" ptsTypes="fffffffffffA">
                                      <p:cBhvr>
                                        <p:cTn id="6" dur="2000" fill="hold"/>
                                        <p:tgtEl>
                                          <p:spTgt spid="19"/>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85 -0.49629 C -0.80312 -0.49328 -0.75642 -0.48865 -0.70972 -0.48518 C -0.67413 -0.47754 -0.63941 -0.47153 -0.60399 -0.46296 C -0.59323 -0.46041 -0.56736 -0.45671 -0.55555 -0.45185 C -0.5085 -0.4331 -0.46319 -0.41227 -0.41527 -0.39629 C -0.37083 -0.38148 -0.32187 -0.36458 -0.28055 -0.33518 C -0.25625 -0.31782 -0.23177 -0.3 -0.20694 -0.28333 C -0.18541 -0.26898 -0.16423 -0.25671 -0.14444 -0.23703 C -0.13333 -0.22592 -0.12274 -0.21643 -0.1125 -0.2037 C -0.10833 -0.19838 -0.10416 -0.19259 -0.1 -0.18703 C -0.09826 -0.18472 -0.09444 -0.17963 -0.09444 -0.17963 C -0.09097 -0.16528 -0.08281 -0.15972 -0.07639 -0.14815 C -0.06996 -0.13657 -0.06354 -0.12453 -0.05694 -0.11296 C -0.05225 -0.10463 -0.05086 -0.09722 -0.04583 -0.08889 C -0.04444 -0.08333 -0.04479 -0.07639 -0.04166 -0.07222 C -0.03611 -0.06481 -0.03194 -0.0574 -0.02639 -0.05 C -0.02309 -0.0368 -0.02083 -0.04097 -0.01389 -0.03333 C -0.00677 -0.02546 2.77778E-7 -0.01296 2.77778E-7 -3.7037E-7 " pathEditMode="relative" ptsTypes="fffffffffffffffffA">
                                      <p:cBhvr>
                                        <p:cTn id="9" dur="10" fill="hold"/>
                                        <p:tgtEl>
                                          <p:spTgt spid="18"/>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1" nodeType="clickEffect">
                                  <p:stCondLst>
                                    <p:cond delay="0"/>
                                  </p:stCondLst>
                                  <p:childTnLst>
                                    <p:animEffect transition="out" filter="fade">
                                      <p:cBhvr>
                                        <p:cTn id="13" dur="2000"/>
                                        <p:tgtEl>
                                          <p:spTgt spid="18"/>
                                        </p:tgtEl>
                                      </p:cBhvr>
                                    </p:animEffect>
                                    <p:anim calcmode="lin" valueType="num">
                                      <p:cBhvr>
                                        <p:cTn id="14"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8"/>
                                        </p:tgtEl>
                                        <p:attrNameLst>
                                          <p:attrName>ppt_h</p:attrName>
                                        </p:attrNameLst>
                                      </p:cBhvr>
                                      <p:tavLst>
                                        <p:tav tm="0">
                                          <p:val>
                                            <p:strVal val="ppt_h"/>
                                          </p:val>
                                        </p:tav>
                                        <p:tav tm="100000">
                                          <p:val>
                                            <p:strVal val="ppt_h"/>
                                          </p:val>
                                        </p:tav>
                                      </p:tavLst>
                                    </p:anim>
                                    <p:set>
                                      <p:cBhvr>
                                        <p:cTn id="16"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14" name="Picture 13" descr="headergraphicppt.jpg"/>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4975"/>
          <a:stretch/>
        </p:blipFill>
        <p:spPr>
          <a:xfrm>
            <a:off x="0" y="-3"/>
            <a:ext cx="9144000" cy="1102727"/>
          </a:xfrm>
          <a:prstGeom prst="rect">
            <a:avLst/>
          </a:prstGeom>
        </p:spPr>
      </p:pic>
      <p:sp>
        <p:nvSpPr>
          <p:cNvPr id="2" name="Title 1"/>
          <p:cNvSpPr>
            <a:spLocks noGrp="1"/>
          </p:cNvSpPr>
          <p:nvPr>
            <p:ph type="title"/>
          </p:nvPr>
        </p:nvSpPr>
        <p:spPr>
          <a:xfrm>
            <a:off x="407852" y="355791"/>
            <a:ext cx="6712850" cy="543415"/>
          </a:xfrm>
          <a:noFill/>
        </p:spPr>
        <p:txBody>
          <a:bodyPr anchor="b"/>
          <a:lstStyle>
            <a:lvl1pPr algn="l">
              <a:defRPr sz="3800" b="1">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392945"/>
            <a:ext cx="5018891" cy="37281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fld id="{CBD166CC-E70A-DF4D-B691-C9D9745F130F}" type="datetime1">
              <a:rPr lang="en-US"/>
              <a:pPr/>
              <a:t>11/17/2022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E7317C8-4395-304F-A087-01E0648D7D4C}" type="slidenum">
              <a:rPr lang="en-US"/>
              <a:pPr/>
              <a:t>‹#›</a:t>
            </a:fld>
            <a:endParaRPr lang="en-US"/>
          </a:p>
        </p:txBody>
      </p:sp>
      <p:pic>
        <p:nvPicPr>
          <p:cNvPr id="11" name="Picture 8" descr="WCULogo-singularwhite.eps"/>
          <p:cNvPicPr>
            <a:picLocks noChangeAspect="1"/>
          </p:cNvPicPr>
          <p:nvPr userDrawn="1"/>
        </p:nvPicPr>
        <p:blipFill>
          <a:blip r:embed="rId4"/>
          <a:srcRect/>
          <a:stretch>
            <a:fillRect/>
          </a:stretch>
        </p:blipFill>
        <p:spPr bwMode="auto">
          <a:xfrm>
            <a:off x="7399390" y="273050"/>
            <a:ext cx="1548018" cy="636798"/>
          </a:xfrm>
          <a:prstGeom prst="rect">
            <a:avLst/>
          </a:prstGeom>
          <a:noFill/>
          <a:ln w="9525">
            <a:noFill/>
            <a:miter lim="800000"/>
            <a:headEnd/>
            <a:tailEnd/>
          </a:ln>
        </p:spPr>
      </p:pic>
    </p:spTree>
    <p:extLst>
      <p:ext uri="{BB962C8B-B14F-4D97-AF65-F5344CB8AC3E}">
        <p14:creationId xmlns:p14="http://schemas.microsoft.com/office/powerpoint/2010/main" val="280658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headergraphicppt.jpg"/>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3020" t="4975" r="-1069"/>
          <a:stretch/>
        </p:blipFill>
        <p:spPr>
          <a:xfrm>
            <a:off x="0" y="-29455"/>
            <a:ext cx="9271000" cy="1447800"/>
          </a:xfrm>
          <a:prstGeom prst="rect">
            <a:avLst/>
          </a:prstGeom>
        </p:spPr>
      </p:pic>
      <p:sp>
        <p:nvSpPr>
          <p:cNvPr id="2" name="Title 1"/>
          <p:cNvSpPr>
            <a:spLocks noGrp="1"/>
          </p:cNvSpPr>
          <p:nvPr>
            <p:ph type="title"/>
          </p:nvPr>
        </p:nvSpPr>
        <p:spPr>
          <a:xfrm>
            <a:off x="457200" y="173038"/>
            <a:ext cx="6184900" cy="1143000"/>
          </a:xfrm>
        </p:spPr>
        <p:txBody>
          <a:bodyPr/>
          <a:lstStyle>
            <a:lvl1pPr algn="l">
              <a:lnSpc>
                <a:spcPts val="3980"/>
              </a:lnSpc>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3B9DB7AC-00D2-CD4B-AD5F-947518BE0444}" type="datetime1">
              <a:rPr lang="en-US"/>
              <a:pPr/>
              <a:t>11/17/2022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A5A7D3-DBA7-014C-8B7E-3048C79928A5}" type="slidenum">
              <a:rPr lang="en-US"/>
              <a:pPr/>
              <a:t>‹#›</a:t>
            </a:fld>
            <a:endParaRPr lang="en-US"/>
          </a:p>
        </p:txBody>
      </p:sp>
      <p:pic>
        <p:nvPicPr>
          <p:cNvPr id="10" name="Picture 8" descr="WCULogo-singularwhite.eps"/>
          <p:cNvPicPr>
            <a:picLocks noChangeAspect="1"/>
          </p:cNvPicPr>
          <p:nvPr userDrawn="1"/>
        </p:nvPicPr>
        <p:blipFill>
          <a:blip r:embed="rId4"/>
          <a:srcRect/>
          <a:stretch>
            <a:fillRect/>
          </a:stretch>
        </p:blipFill>
        <p:spPr bwMode="auto">
          <a:xfrm>
            <a:off x="7259690" y="323850"/>
            <a:ext cx="1548018" cy="636798"/>
          </a:xfrm>
          <a:prstGeom prst="rect">
            <a:avLst/>
          </a:prstGeom>
          <a:noFill/>
          <a:ln w="9525">
            <a:noFill/>
            <a:miter lim="800000"/>
            <a:headEnd/>
            <a:tailEnd/>
          </a:ln>
        </p:spPr>
      </p:pic>
    </p:spTree>
    <p:extLst>
      <p:ext uri="{BB962C8B-B14F-4D97-AF65-F5344CB8AC3E}">
        <p14:creationId xmlns:p14="http://schemas.microsoft.com/office/powerpoint/2010/main" val="312850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4" name="Picture 13" descr="headergraphicppt.jpg"/>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t="4975"/>
          <a:stretch/>
        </p:blipFill>
        <p:spPr>
          <a:xfrm>
            <a:off x="0" y="-3"/>
            <a:ext cx="9144000" cy="1102727"/>
          </a:xfrm>
          <a:prstGeom prst="rect">
            <a:avLst/>
          </a:prstGeom>
        </p:spPr>
      </p:pic>
      <p:sp>
        <p:nvSpPr>
          <p:cNvPr id="2" name="Title 1"/>
          <p:cNvSpPr>
            <a:spLocks noGrp="1"/>
          </p:cNvSpPr>
          <p:nvPr>
            <p:ph type="title"/>
          </p:nvPr>
        </p:nvSpPr>
        <p:spPr>
          <a:xfrm>
            <a:off x="407852" y="355791"/>
            <a:ext cx="6712850" cy="543415"/>
          </a:xfrm>
          <a:noFill/>
        </p:spPr>
        <p:txBody>
          <a:bodyPr anchor="b"/>
          <a:lstStyle>
            <a:lvl1pPr algn="l">
              <a:defRPr sz="3800" b="1">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57200" y="1392945"/>
            <a:ext cx="5018891" cy="37281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fld id="{CBD166CC-E70A-DF4D-B691-C9D9745F130F}" type="datetime1">
              <a:rPr lang="en-US"/>
              <a:pPr/>
              <a:t>11/17/2022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E7317C8-4395-304F-A087-01E0648D7D4C}" type="slidenum">
              <a:rPr lang="en-US"/>
              <a:pPr/>
              <a:t>‹#›</a:t>
            </a:fld>
            <a:endParaRPr lang="en-US"/>
          </a:p>
        </p:txBody>
      </p:sp>
      <p:pic>
        <p:nvPicPr>
          <p:cNvPr id="11" name="Picture 8" descr="WCULogo-singularwhite.eps"/>
          <p:cNvPicPr>
            <a:picLocks noChangeAspect="1"/>
          </p:cNvPicPr>
          <p:nvPr userDrawn="1"/>
        </p:nvPicPr>
        <p:blipFill>
          <a:blip r:embed="rId4"/>
          <a:srcRect/>
          <a:stretch>
            <a:fillRect/>
          </a:stretch>
        </p:blipFill>
        <p:spPr bwMode="auto">
          <a:xfrm>
            <a:off x="7399390" y="273050"/>
            <a:ext cx="1548018" cy="636798"/>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438" y="291894"/>
            <a:ext cx="8555703" cy="1362075"/>
          </a:xfrm>
        </p:spPr>
        <p:txBody>
          <a:bodyPr anchor="t"/>
          <a:lstStyle>
            <a:lvl1pPr algn="l">
              <a:defRPr sz="4000" b="1" cap="all">
                <a:solidFill>
                  <a:srgbClr val="5C0093"/>
                </a:solidFill>
              </a:defRPr>
            </a:lvl1pPr>
          </a:lstStyle>
          <a:p>
            <a:r>
              <a:rPr lang="en-US" dirty="0"/>
              <a:t>Click to edit Master title style</a:t>
            </a:r>
          </a:p>
        </p:txBody>
      </p:sp>
      <p:sp>
        <p:nvSpPr>
          <p:cNvPr id="3" name="Text Placeholder 2"/>
          <p:cNvSpPr>
            <a:spLocks noGrp="1"/>
          </p:cNvSpPr>
          <p:nvPr>
            <p:ph type="body" idx="1"/>
          </p:nvPr>
        </p:nvSpPr>
        <p:spPr>
          <a:xfrm>
            <a:off x="516135" y="1974858"/>
            <a:ext cx="7772400" cy="48260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32EE3A44-E7DC-1046-B667-691AF03E7E50}" type="datetime1">
              <a:rPr lang="en-US"/>
              <a:pPr/>
              <a:t>11/17/2022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133DEA-F637-A14A-AA70-22236EA0A8D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46007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descr="WCULogo-singularwhite.eps"/>
          <p:cNvPicPr>
            <a:picLocks noChangeAspect="1"/>
          </p:cNvPicPr>
          <p:nvPr userDrawn="1"/>
        </p:nvPicPr>
        <p:blipFill>
          <a:blip r:embed="rId2"/>
          <a:srcRect/>
          <a:stretch>
            <a:fillRect/>
          </a:stretch>
        </p:blipFill>
        <p:spPr bwMode="auto">
          <a:xfrm>
            <a:off x="6923342" y="210172"/>
            <a:ext cx="1843353" cy="758288"/>
          </a:xfrm>
          <a:prstGeom prst="rect">
            <a:avLst/>
          </a:prstGeom>
          <a:noFill/>
          <a:ln w="9525">
            <a:noFill/>
            <a:miter lim="800000"/>
            <a:headEnd/>
            <a:tailEnd/>
          </a:ln>
        </p:spPr>
      </p:pic>
      <p:sp>
        <p:nvSpPr>
          <p:cNvPr id="2" name="Title 1"/>
          <p:cNvSpPr>
            <a:spLocks noGrp="1"/>
          </p:cNvSpPr>
          <p:nvPr>
            <p:ph type="title"/>
          </p:nvPr>
        </p:nvSpPr>
        <p:spPr>
          <a:xfrm>
            <a:off x="560805" y="5320877"/>
            <a:ext cx="8205890" cy="566738"/>
          </a:xfrm>
        </p:spPr>
        <p:txBody>
          <a:bodyPr anchor="b"/>
          <a:lstStyle>
            <a:lvl1pPr algn="l">
              <a:defRPr sz="2000" b="1">
                <a:solidFill>
                  <a:srgbClr val="FFFFFF"/>
                </a:solidFill>
              </a:defRPr>
            </a:lvl1pPr>
          </a:lstStyle>
          <a:p>
            <a:r>
              <a:rPr lang="en-US" dirty="0"/>
              <a:t>Click to edit Master title style</a:t>
            </a:r>
          </a:p>
        </p:txBody>
      </p:sp>
      <p:sp>
        <p:nvSpPr>
          <p:cNvPr id="3" name="Picture Placeholder 2"/>
          <p:cNvSpPr>
            <a:spLocks noGrp="1"/>
          </p:cNvSpPr>
          <p:nvPr>
            <p:ph type="pic" idx="1"/>
          </p:nvPr>
        </p:nvSpPr>
        <p:spPr>
          <a:xfrm>
            <a:off x="569053" y="1198285"/>
            <a:ext cx="8197642"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210697" y="5892445"/>
            <a:ext cx="7555998" cy="449125"/>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fld id="{B0571453-802C-6642-AE6A-D1C05B971A02}" type="datetime1">
              <a:rPr lang="en-US"/>
              <a:pPr/>
              <a:t>11/17/2022</a:t>
            </a:fld>
            <a:endParaRPr lang="en-US"/>
          </a:p>
        </p:txBody>
      </p:sp>
      <p:sp>
        <p:nvSpPr>
          <p:cNvPr id="7" name="Slide Number Placeholder 6"/>
          <p:cNvSpPr>
            <a:spLocks noGrp="1"/>
          </p:cNvSpPr>
          <p:nvPr>
            <p:ph type="sldNum" sz="quarter" idx="12"/>
          </p:nvPr>
        </p:nvSpPr>
        <p:spPr/>
        <p:txBody>
          <a:bodyPr/>
          <a:lstStyle>
            <a:lvl1pPr>
              <a:defRPr/>
            </a:lvl1pPr>
          </a:lstStyle>
          <a:p>
            <a:fld id="{3D706C4A-B357-8A4D-A147-EA8045E739F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417638"/>
          </a:xfrm>
          <a:prstGeom prst="rect">
            <a:avLst/>
          </a:prstGeom>
          <a:solidFill>
            <a:srgbClr val="4600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fld id="{AB609C27-1553-0A42-8BF7-C4AD5EDE8280}" type="datetime1">
              <a:rPr lang="en-US"/>
              <a:pPr/>
              <a:t>11/17/2022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154A0AC-6388-F24E-A972-D23A9B57F09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600200"/>
            <a:ext cx="8229600" cy="4240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0"/>
            <a:ext cx="60667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reightSans Pro Book" pitchFamily="-106" charset="0"/>
                <a:ea typeface="FreightSans Pro Book" pitchFamily="-106" charset="0"/>
                <a:cs typeface="FreightSans Pro Book" pitchFamily="-106" charset="0"/>
              </a:defRPr>
            </a:lvl1pPr>
          </a:lstStyle>
          <a:p>
            <a:fld id="{0587523B-9E77-8648-8EAE-30C632555FDF}" type="datetime1">
              <a:rPr lang="en-US"/>
              <a:pPr/>
              <a:t>11/17/2022</a:t>
            </a:fld>
            <a:endParaRPr lang="en-US"/>
          </a:p>
        </p:txBody>
      </p:sp>
      <p:sp>
        <p:nvSpPr>
          <p:cNvPr id="6" name="Slide Number Placeholder 5"/>
          <p:cNvSpPr>
            <a:spLocks noGrp="1"/>
          </p:cNvSpPr>
          <p:nvPr>
            <p:ph type="sldNum" sz="quarter" idx="4"/>
          </p:nvPr>
        </p:nvSpPr>
        <p:spPr>
          <a:xfrm>
            <a:off x="1063879" y="6356350"/>
            <a:ext cx="45616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reightSans Pro Semibold" pitchFamily="-106" charset="0"/>
                <a:ea typeface="FreightSans Pro Semibold" pitchFamily="-106" charset="0"/>
                <a:cs typeface="FreightSans Pro Semibold" pitchFamily="-106" charset="0"/>
              </a:defRPr>
            </a:lvl1pPr>
          </a:lstStyle>
          <a:p>
            <a:fld id="{99436826-A72D-CE46-A396-8D0584EE0C8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82" r:id="rId2"/>
    <p:sldLayoutId id="2147483683" r:id="rId3"/>
    <p:sldLayoutId id="2147483686" r:id="rId4"/>
    <p:sldLayoutId id="2147483687" r:id="rId5"/>
    <p:sldLayoutId id="2147483678" r:id="rId6"/>
    <p:sldLayoutId id="2147483673" r:id="rId7"/>
    <p:sldLayoutId id="2147483679" r:id="rId8"/>
    <p:sldLayoutId id="2147483676" r:id="rId9"/>
    <p:sldLayoutId id="2147483677" r:id="rId10"/>
    <p:sldLayoutId id="2147483680" r:id="rId11"/>
    <p:sldLayoutId id="2147483681" r:id="rId12"/>
    <p:sldLayoutId id="2147483688" r:id="rId13"/>
  </p:sldLayoutIdLst>
  <p:txStyles>
    <p:titleStyle>
      <a:lvl1pPr algn="ctr" defTabSz="457200" rtl="0" fontAlgn="base">
        <a:spcBef>
          <a:spcPct val="0"/>
        </a:spcBef>
        <a:spcAft>
          <a:spcPct val="0"/>
        </a:spcAft>
        <a:defRPr sz="4400" kern="1200">
          <a:solidFill>
            <a:schemeClr val="bg1"/>
          </a:solidFill>
          <a:latin typeface="FreightSans Pro Bold"/>
          <a:ea typeface="ＭＳ Ｐゴシック" pitchFamily="-106" charset="-128"/>
          <a:cs typeface="FreightSans Pro Bold"/>
        </a:defRPr>
      </a:lvl1pPr>
      <a:lvl2pPr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2pPr>
      <a:lvl3pPr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3pPr>
      <a:lvl4pPr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4pPr>
      <a:lvl5pPr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5pPr>
      <a:lvl6pPr marL="457200"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6pPr>
      <a:lvl7pPr marL="914400"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7pPr>
      <a:lvl8pPr marL="1371600"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8pPr>
      <a:lvl9pPr marL="1828800" algn="ctr" defTabSz="457200" rtl="0" fontAlgn="base">
        <a:spcBef>
          <a:spcPct val="0"/>
        </a:spcBef>
        <a:spcAft>
          <a:spcPct val="0"/>
        </a:spcAft>
        <a:defRPr sz="4400">
          <a:solidFill>
            <a:schemeClr val="bg1"/>
          </a:solidFill>
          <a:latin typeface="FreightSans Pro Bold" pitchFamily="-106" charset="0"/>
          <a:ea typeface="ＭＳ Ｐゴシック" pitchFamily="-106" charset="-128"/>
        </a:defRPr>
      </a:lvl9pPr>
    </p:titleStyle>
    <p:bodyStyle>
      <a:lvl1pPr marL="342900" indent="-342900" algn="l" defTabSz="457200" rtl="0" fontAlgn="base">
        <a:spcBef>
          <a:spcPct val="20000"/>
        </a:spcBef>
        <a:spcAft>
          <a:spcPct val="0"/>
        </a:spcAft>
        <a:buSzPct val="97000"/>
        <a:buFont typeface="Arial"/>
        <a:buChar char="•"/>
        <a:defRPr sz="2400" b="1" i="0" kern="1200">
          <a:solidFill>
            <a:schemeClr val="tx1"/>
          </a:solidFill>
          <a:latin typeface="FreightSans Pro Medium"/>
          <a:ea typeface="ＭＳ Ｐゴシック" pitchFamily="-106" charset="-128"/>
          <a:cs typeface="FreightSans Pro Medium"/>
        </a:defRPr>
      </a:lvl1pPr>
      <a:lvl2pPr marL="742950" indent="-285750" algn="l" defTabSz="457200" rtl="0" fontAlgn="base">
        <a:spcBef>
          <a:spcPct val="20000"/>
        </a:spcBef>
        <a:spcAft>
          <a:spcPct val="0"/>
        </a:spcAft>
        <a:buFont typeface="Arial" pitchFamily="-106" charset="0"/>
        <a:buChar char="–"/>
        <a:defRPr sz="2000" kern="1200">
          <a:solidFill>
            <a:schemeClr val="tx1"/>
          </a:solidFill>
          <a:latin typeface="FreightSans Pro Book"/>
          <a:ea typeface="FreightSans Pro Book" pitchFamily="-106" charset="0"/>
          <a:cs typeface="FreightSans Pro Book"/>
        </a:defRPr>
      </a:lvl2pPr>
      <a:lvl3pPr marL="1143000" indent="-228600" algn="l" defTabSz="457200" rtl="0" fontAlgn="base">
        <a:spcBef>
          <a:spcPct val="20000"/>
        </a:spcBef>
        <a:spcAft>
          <a:spcPct val="0"/>
        </a:spcAft>
        <a:buFont typeface="Arial" pitchFamily="-106" charset="0"/>
        <a:buChar char="•"/>
        <a:defRPr sz="2400" kern="1200">
          <a:solidFill>
            <a:schemeClr val="tx1"/>
          </a:solidFill>
          <a:latin typeface="FreightSans Pro Book"/>
          <a:ea typeface="FreightSans Pro Book" pitchFamily="-106" charset="0"/>
          <a:cs typeface="FreightSans Pro Book"/>
        </a:defRPr>
      </a:lvl3pPr>
      <a:lvl4pPr marL="1600200" indent="-228600" algn="l" defTabSz="457200" rtl="0" fontAlgn="base">
        <a:spcBef>
          <a:spcPct val="20000"/>
        </a:spcBef>
        <a:spcAft>
          <a:spcPct val="0"/>
        </a:spcAft>
        <a:buFont typeface="Arial" pitchFamily="-106" charset="0"/>
        <a:buChar char="–"/>
        <a:defRPr sz="2000" kern="1200">
          <a:solidFill>
            <a:schemeClr val="tx1"/>
          </a:solidFill>
          <a:latin typeface="FreightSans Pro Book"/>
          <a:ea typeface="FreightSans Pro Book" pitchFamily="-106" charset="0"/>
          <a:cs typeface="FreightSans Pro Book"/>
        </a:defRPr>
      </a:lvl4pPr>
      <a:lvl5pPr marL="2057400" indent="-228600" algn="l" defTabSz="457200" rtl="0" fontAlgn="base">
        <a:spcBef>
          <a:spcPct val="20000"/>
        </a:spcBef>
        <a:spcAft>
          <a:spcPct val="0"/>
        </a:spcAft>
        <a:buFont typeface="Arial" pitchFamily="-106" charset="0"/>
        <a:buChar char="»"/>
        <a:defRPr sz="2000" kern="1200">
          <a:solidFill>
            <a:schemeClr val="tx1"/>
          </a:solidFill>
          <a:latin typeface="FreightSans Pro Book"/>
          <a:ea typeface="FreightSans Pro Book" pitchFamily="-106" charset="0"/>
          <a:cs typeface="FreightSans Pro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8" descr="WCULogo-singular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4325" y="2035175"/>
            <a:ext cx="5959475"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8668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592C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6065288">
            <a:off x="-2022994" y="-1585680"/>
            <a:ext cx="9402250" cy="9652699"/>
          </a:xfrm>
          <a:prstGeom prst="triangle">
            <a:avLst>
              <a:gd name="adj" fmla="val 49838"/>
            </a:avLst>
          </a:pr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2702964" y="3683000"/>
            <a:ext cx="11938000" cy="3162300"/>
          </a:xfrm>
          <a:prstGeom prst="rtTriangle">
            <a:avLst/>
          </a:prstGeom>
          <a:solidFill>
            <a:srgbClr val="FFFFFF">
              <a:alpha val="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txBox="1">
            <a:spLocks/>
          </p:cNvSpPr>
          <p:nvPr/>
        </p:nvSpPr>
        <p:spPr bwMode="auto">
          <a:xfrm>
            <a:off x="0" y="2973482"/>
            <a:ext cx="9144000" cy="1012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fontAlgn="base">
              <a:spcBef>
                <a:spcPct val="20000"/>
              </a:spcBef>
              <a:spcAft>
                <a:spcPct val="0"/>
              </a:spcAft>
              <a:buFont typeface="Arial" pitchFamily="-106" charset="0"/>
              <a:buNone/>
              <a:defRPr sz="3200" kern="1200">
                <a:solidFill>
                  <a:schemeClr val="bg1"/>
                </a:solidFill>
                <a:latin typeface="FreightSans Pro Medium"/>
                <a:ea typeface="ＭＳ Ｐゴシック" pitchFamily="-106" charset="-128"/>
                <a:cs typeface="FreightSans Pro Medium"/>
              </a:defRPr>
            </a:lvl1pPr>
            <a:lvl2pPr marL="457200" indent="0" algn="ctr" defTabSz="457200" rtl="0" fontAlgn="base">
              <a:spcBef>
                <a:spcPct val="20000"/>
              </a:spcBef>
              <a:spcAft>
                <a:spcPct val="0"/>
              </a:spcAft>
              <a:buFont typeface="Arial" pitchFamily="-106" charset="0"/>
              <a:buNone/>
              <a:defRPr sz="2800" kern="1200">
                <a:solidFill>
                  <a:schemeClr val="tx1">
                    <a:tint val="75000"/>
                  </a:schemeClr>
                </a:solidFill>
                <a:latin typeface="FreightSans Pro Book"/>
                <a:ea typeface="FreightSans Pro Book" pitchFamily="-106" charset="0"/>
                <a:cs typeface="FreightSans Pro Book"/>
              </a:defRPr>
            </a:lvl2pPr>
            <a:lvl3pPr marL="914400" indent="0" algn="ctr" defTabSz="457200" rtl="0" fontAlgn="base">
              <a:spcBef>
                <a:spcPct val="20000"/>
              </a:spcBef>
              <a:spcAft>
                <a:spcPct val="0"/>
              </a:spcAft>
              <a:buFont typeface="Arial" pitchFamily="-106" charset="0"/>
              <a:buNone/>
              <a:defRPr sz="2400" kern="1200">
                <a:solidFill>
                  <a:schemeClr val="tx1">
                    <a:tint val="75000"/>
                  </a:schemeClr>
                </a:solidFill>
                <a:latin typeface="FreightSans Pro Book"/>
                <a:ea typeface="FreightSans Pro Book" pitchFamily="-106" charset="0"/>
                <a:cs typeface="FreightSans Pro Book"/>
              </a:defRPr>
            </a:lvl3pPr>
            <a:lvl4pPr marL="1371600" indent="0" algn="ctr" defTabSz="457200" rtl="0" fontAlgn="base">
              <a:spcBef>
                <a:spcPct val="20000"/>
              </a:spcBef>
              <a:spcAft>
                <a:spcPct val="0"/>
              </a:spcAft>
              <a:buFont typeface="Arial" pitchFamily="-106" charset="0"/>
              <a:buNone/>
              <a:defRPr sz="2000" kern="1200">
                <a:solidFill>
                  <a:schemeClr val="tx1">
                    <a:tint val="75000"/>
                  </a:schemeClr>
                </a:solidFill>
                <a:latin typeface="FreightSans Pro Book"/>
                <a:ea typeface="FreightSans Pro Book" pitchFamily="-106" charset="0"/>
                <a:cs typeface="FreightSans Pro Book"/>
              </a:defRPr>
            </a:lvl4pPr>
            <a:lvl5pPr marL="1828800" indent="0" algn="ctr" defTabSz="457200" rtl="0" fontAlgn="base">
              <a:spcBef>
                <a:spcPct val="20000"/>
              </a:spcBef>
              <a:spcAft>
                <a:spcPct val="0"/>
              </a:spcAft>
              <a:buFont typeface="Arial" pitchFamily="-106" charset="0"/>
              <a:buNone/>
              <a:defRPr sz="2000" kern="1200">
                <a:solidFill>
                  <a:schemeClr val="tx1">
                    <a:tint val="75000"/>
                  </a:schemeClr>
                </a:solidFill>
                <a:latin typeface="FreightSans Pro Book"/>
                <a:ea typeface="FreightSans Pro Book" pitchFamily="-106" charset="0"/>
                <a:cs typeface="FreightSans Pro 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400" dirty="0">
                <a:solidFill>
                  <a:srgbClr val="F2F2F2"/>
                </a:solidFill>
                <a:latin typeface="FreightSans Pro Semibold"/>
                <a:cs typeface="FreightSans Pro Semibold"/>
              </a:rPr>
              <a:t>Questions</a:t>
            </a:r>
          </a:p>
        </p:txBody>
      </p:sp>
      <p:pic>
        <p:nvPicPr>
          <p:cNvPr id="6" name="Picture 8" descr="WCULogo-singularwhite.eps"/>
          <p:cNvPicPr>
            <a:picLocks noChangeAspect="1"/>
          </p:cNvPicPr>
          <p:nvPr/>
        </p:nvPicPr>
        <p:blipFill>
          <a:blip r:embed="rId3"/>
          <a:srcRect/>
          <a:stretch>
            <a:fillRect/>
          </a:stretch>
        </p:blipFill>
        <p:spPr bwMode="auto">
          <a:xfrm>
            <a:off x="6407215" y="5537200"/>
            <a:ext cx="2222853" cy="914400"/>
          </a:xfrm>
          <a:prstGeom prst="rect">
            <a:avLst/>
          </a:prstGeom>
          <a:noFill/>
          <a:ln w="9525">
            <a:noFill/>
            <a:miter lim="800000"/>
            <a:headEnd/>
            <a:tailEnd/>
          </a:ln>
        </p:spPr>
      </p:pic>
    </p:spTree>
    <p:extLst>
      <p:ext uri="{BB962C8B-B14F-4D97-AF65-F5344CB8AC3E}">
        <p14:creationId xmlns:p14="http://schemas.microsoft.com/office/powerpoint/2010/main" val="28063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anim calcmode="lin" valueType="num">
                                      <p:cBhvr>
                                        <p:cTn id="8" dur="1500" fill="hold"/>
                                        <p:tgtEl>
                                          <p:spTgt spid="15"/>
                                        </p:tgtEl>
                                        <p:attrNameLst>
                                          <p:attrName>ppt_x</p:attrName>
                                        </p:attrNameLst>
                                      </p:cBhvr>
                                      <p:tavLst>
                                        <p:tav tm="0">
                                          <p:val>
                                            <p:strVal val="#ppt_x"/>
                                          </p:val>
                                        </p:tav>
                                        <p:tav tm="100000">
                                          <p:val>
                                            <p:strVal val="#ppt_x"/>
                                          </p:val>
                                        </p:tav>
                                      </p:tavLst>
                                    </p:anim>
                                    <p:anim calcmode="lin" valueType="num">
                                      <p:cBhvr>
                                        <p:cTn id="9" dur="1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ampus Panoramasm.jpg"/>
          <p:cNvPicPr>
            <a:picLocks noChangeAspect="1"/>
          </p:cNvPicPr>
          <p:nvPr/>
        </p:nvPicPr>
        <p:blipFill>
          <a:blip r:embed="rId2">
            <a:extLst>
              <a:ext uri="{28A0092B-C50C-407E-A947-70E740481C1C}">
                <a14:useLocalDpi xmlns:a14="http://schemas.microsoft.com/office/drawing/2010/main" val="0"/>
              </a:ext>
            </a:extLst>
          </a:blip>
          <a:srcRect l="9981" r="16905"/>
          <a:stretch>
            <a:fillRect/>
          </a:stretch>
        </p:blipFill>
        <p:spPr bwMode="auto">
          <a:xfrm>
            <a:off x="0" y="279400"/>
            <a:ext cx="9144000" cy="625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descr="WCULogo-singularwhite.eps"/>
          <p:cNvPicPr>
            <a:picLocks noChangeAspect="1"/>
          </p:cNvPicPr>
          <p:nvPr/>
        </p:nvPicPr>
        <p:blipFill>
          <a:blip r:embed="rId3"/>
          <a:srcRect/>
          <a:stretch>
            <a:fillRect/>
          </a:stretch>
        </p:blipFill>
        <p:spPr bwMode="auto">
          <a:xfrm>
            <a:off x="6407215" y="5080000"/>
            <a:ext cx="2222853" cy="914400"/>
          </a:xfrm>
          <a:prstGeom prst="rect">
            <a:avLst/>
          </a:prstGeom>
          <a:noFill/>
          <a:ln w="9525">
            <a:noFill/>
            <a:miter lim="800000"/>
            <a:headEnd/>
            <a:tailEnd/>
          </a:ln>
        </p:spPr>
      </p:pic>
    </p:spTree>
    <p:extLst>
      <p:ext uri="{BB962C8B-B14F-4D97-AF65-F5344CB8AC3E}">
        <p14:creationId xmlns:p14="http://schemas.microsoft.com/office/powerpoint/2010/main" val="257586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rgbClr val="592C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rot="6065288">
            <a:off x="-2046758" y="-1338648"/>
            <a:ext cx="9125871" cy="9376792"/>
          </a:xfrm>
          <a:prstGeom prst="triangle">
            <a:avLst>
              <a:gd name="adj" fmla="val 49838"/>
            </a:avLst>
          </a:pr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flipH="1">
            <a:off x="-2702964" y="3683000"/>
            <a:ext cx="11938000" cy="3162300"/>
          </a:xfrm>
          <a:prstGeom prst="rtTriangle">
            <a:avLst/>
          </a:prstGeom>
          <a:solidFill>
            <a:srgbClr val="FFFFFF">
              <a:alpha val="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txBox="1">
            <a:spLocks/>
          </p:cNvSpPr>
          <p:nvPr/>
        </p:nvSpPr>
        <p:spPr bwMode="auto">
          <a:xfrm>
            <a:off x="2136" y="2467163"/>
            <a:ext cx="9141864" cy="21242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457200" rtl="0" fontAlgn="base">
              <a:spcBef>
                <a:spcPct val="20000"/>
              </a:spcBef>
              <a:spcAft>
                <a:spcPct val="0"/>
              </a:spcAft>
              <a:buFont typeface="Arial" pitchFamily="-106" charset="0"/>
              <a:buNone/>
              <a:defRPr sz="3200" kern="1200">
                <a:solidFill>
                  <a:schemeClr val="bg1"/>
                </a:solidFill>
                <a:latin typeface="FreightSans Pro Medium"/>
                <a:ea typeface="ＭＳ Ｐゴシック" pitchFamily="-106" charset="-128"/>
                <a:cs typeface="FreightSans Pro Medium"/>
              </a:defRPr>
            </a:lvl1pPr>
            <a:lvl2pPr marL="457200" indent="0" algn="ctr" defTabSz="457200" rtl="0" fontAlgn="base">
              <a:spcBef>
                <a:spcPct val="20000"/>
              </a:spcBef>
              <a:spcAft>
                <a:spcPct val="0"/>
              </a:spcAft>
              <a:buFont typeface="Arial" pitchFamily="-106" charset="0"/>
              <a:buNone/>
              <a:defRPr sz="2800" kern="1200">
                <a:solidFill>
                  <a:schemeClr val="tx1">
                    <a:tint val="75000"/>
                  </a:schemeClr>
                </a:solidFill>
                <a:latin typeface="FreightSans Pro Book"/>
                <a:ea typeface="FreightSans Pro Book" pitchFamily="-106" charset="0"/>
                <a:cs typeface="FreightSans Pro Book"/>
              </a:defRPr>
            </a:lvl2pPr>
            <a:lvl3pPr marL="914400" indent="0" algn="ctr" defTabSz="457200" rtl="0" fontAlgn="base">
              <a:spcBef>
                <a:spcPct val="20000"/>
              </a:spcBef>
              <a:spcAft>
                <a:spcPct val="0"/>
              </a:spcAft>
              <a:buFont typeface="Arial" pitchFamily="-106" charset="0"/>
              <a:buNone/>
              <a:defRPr sz="2400" kern="1200">
                <a:solidFill>
                  <a:schemeClr val="tx1">
                    <a:tint val="75000"/>
                  </a:schemeClr>
                </a:solidFill>
                <a:latin typeface="FreightSans Pro Book"/>
                <a:ea typeface="FreightSans Pro Book" pitchFamily="-106" charset="0"/>
                <a:cs typeface="FreightSans Pro Book"/>
              </a:defRPr>
            </a:lvl3pPr>
            <a:lvl4pPr marL="1371600" indent="0" algn="ctr" defTabSz="457200" rtl="0" fontAlgn="base">
              <a:spcBef>
                <a:spcPct val="20000"/>
              </a:spcBef>
              <a:spcAft>
                <a:spcPct val="0"/>
              </a:spcAft>
              <a:buFont typeface="Arial" pitchFamily="-106" charset="0"/>
              <a:buNone/>
              <a:defRPr sz="2000" kern="1200">
                <a:solidFill>
                  <a:schemeClr val="tx1">
                    <a:tint val="75000"/>
                  </a:schemeClr>
                </a:solidFill>
                <a:latin typeface="FreightSans Pro Book"/>
                <a:ea typeface="FreightSans Pro Book" pitchFamily="-106" charset="0"/>
                <a:cs typeface="FreightSans Pro Book"/>
              </a:defRPr>
            </a:lvl4pPr>
            <a:lvl5pPr marL="1828800" indent="0" algn="ctr" defTabSz="457200" rtl="0" fontAlgn="base">
              <a:spcBef>
                <a:spcPct val="20000"/>
              </a:spcBef>
              <a:spcAft>
                <a:spcPct val="0"/>
              </a:spcAft>
              <a:buFont typeface="Arial" pitchFamily="-106" charset="0"/>
              <a:buNone/>
              <a:defRPr sz="2000" kern="1200">
                <a:solidFill>
                  <a:schemeClr val="tx1">
                    <a:tint val="75000"/>
                  </a:schemeClr>
                </a:solidFill>
                <a:latin typeface="FreightSans Pro Book"/>
                <a:ea typeface="FreightSans Pro Book" pitchFamily="-106" charset="0"/>
                <a:cs typeface="FreightSans Pro Book"/>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000" dirty="0">
                <a:solidFill>
                  <a:srgbClr val="F2F2F2"/>
                </a:solidFill>
                <a:latin typeface="FreightSans Pro Semibold"/>
                <a:cs typeface="FreightSans Pro Semibold"/>
              </a:rPr>
              <a:t>College of Health and Human Sciences</a:t>
            </a:r>
          </a:p>
          <a:p>
            <a:r>
              <a:rPr lang="en-US" sz="4000" dirty="0">
                <a:solidFill>
                  <a:srgbClr val="F2F2F2"/>
                </a:solidFill>
                <a:latin typeface="FreightSans Pro Semibold"/>
                <a:cs typeface="FreightSans Pro Semibold"/>
              </a:rPr>
              <a:t>Non-Recurring Budget Requests</a:t>
            </a:r>
          </a:p>
          <a:p>
            <a:r>
              <a:rPr lang="en-US" sz="4000" dirty="0">
                <a:solidFill>
                  <a:srgbClr val="F2F2F2"/>
                </a:solidFill>
                <a:latin typeface="FreightSans Pro Semibold"/>
                <a:cs typeface="FreightSans Pro Semibold"/>
              </a:rPr>
              <a:t>Budget Cycle FY24 </a:t>
            </a:r>
          </a:p>
          <a:p>
            <a:endParaRPr lang="en-US" sz="4000" dirty="0">
              <a:solidFill>
                <a:srgbClr val="F2F2F2"/>
              </a:solidFill>
              <a:latin typeface="FreightSans Pro Semibold"/>
              <a:cs typeface="FreightSans Pro Semibold"/>
            </a:endParaRPr>
          </a:p>
        </p:txBody>
      </p:sp>
      <p:pic>
        <p:nvPicPr>
          <p:cNvPr id="6" name="Picture 8" descr="WCULogo-singularwhite.eps"/>
          <p:cNvPicPr>
            <a:picLocks noChangeAspect="1"/>
          </p:cNvPicPr>
          <p:nvPr/>
        </p:nvPicPr>
        <p:blipFill>
          <a:blip r:embed="rId3"/>
          <a:srcRect/>
          <a:stretch>
            <a:fillRect/>
          </a:stretch>
        </p:blipFill>
        <p:spPr bwMode="auto">
          <a:xfrm>
            <a:off x="6407215" y="5537200"/>
            <a:ext cx="2222853" cy="914400"/>
          </a:xfrm>
          <a:prstGeom prst="rect">
            <a:avLst/>
          </a:prstGeom>
          <a:noFill/>
          <a:ln w="9525">
            <a:noFill/>
            <a:miter lim="800000"/>
            <a:headEnd/>
            <a:tailEnd/>
          </a:ln>
        </p:spPr>
      </p:pic>
    </p:spTree>
    <p:extLst>
      <p:ext uri="{BB962C8B-B14F-4D97-AF65-F5344CB8AC3E}">
        <p14:creationId xmlns:p14="http://schemas.microsoft.com/office/powerpoint/2010/main" val="2364417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anim calcmode="lin" valueType="num">
                                      <p:cBhvr>
                                        <p:cTn id="8" dur="1500" fill="hold"/>
                                        <p:tgtEl>
                                          <p:spTgt spid="15"/>
                                        </p:tgtEl>
                                        <p:attrNameLst>
                                          <p:attrName>ppt_x</p:attrName>
                                        </p:attrNameLst>
                                      </p:cBhvr>
                                      <p:tavLst>
                                        <p:tav tm="0">
                                          <p:val>
                                            <p:strVal val="#ppt_x"/>
                                          </p:val>
                                        </p:tav>
                                        <p:tav tm="100000">
                                          <p:val>
                                            <p:strVal val="#ppt_x"/>
                                          </p:val>
                                        </p:tav>
                                      </p:tavLst>
                                    </p:anim>
                                    <p:anim calcmode="lin" valueType="num">
                                      <p:cBhvr>
                                        <p:cTn id="9" dur="1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400" dirty="0">
                <a:latin typeface="FreightSans Pro Bold" charset="0"/>
                <a:ea typeface="ＭＳ Ｐゴシック" charset="0"/>
              </a:rPr>
              <a:t>Non-Recurring Requests Received in FY22</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325821" y="1316038"/>
            <a:ext cx="8546717" cy="4498975"/>
          </a:xfrm>
        </p:spPr>
        <p:txBody>
          <a:bodyPr/>
          <a:lstStyle/>
          <a:p>
            <a:pPr marL="0" indent="0" eaLnBrk="1" hangingPunct="1">
              <a:buFont typeface="Arial"/>
              <a:buNone/>
              <a:defRPr/>
            </a:pPr>
            <a:endParaRPr lang="en-US" sz="2000" dirty="0"/>
          </a:p>
          <a:p>
            <a:pPr marL="0" indent="0" eaLnBrk="1" hangingPunct="1">
              <a:buFont typeface="Arial"/>
              <a:buNone/>
              <a:defRPr/>
            </a:pPr>
            <a:r>
              <a:rPr lang="en-US" sz="2000" dirty="0"/>
              <a:t>Items requested for FY23, received in FY22 from enrollment growth funds</a:t>
            </a:r>
          </a:p>
          <a:p>
            <a:pPr marL="0" indent="0" eaLnBrk="1" hangingPunct="1">
              <a:buFont typeface="Arial"/>
              <a:buNone/>
              <a:defRPr/>
            </a:pPr>
            <a:endParaRPr lang="en-US" dirty="0"/>
          </a:p>
          <a:p>
            <a:pPr>
              <a:lnSpc>
                <a:spcPct val="120000"/>
              </a:lnSpc>
              <a:defRPr/>
            </a:pPr>
            <a:r>
              <a:rPr lang="en-US" sz="1800" dirty="0"/>
              <a:t>Social Work – Simulation House Technology - $97,317</a:t>
            </a:r>
          </a:p>
          <a:p>
            <a:pPr lvl="1">
              <a:lnSpc>
                <a:spcPct val="120000"/>
              </a:lnSpc>
              <a:buFont typeface="Wingdings" pitchFamily="2" charset="2"/>
              <a:buChar char="Ø"/>
              <a:defRPr/>
            </a:pPr>
            <a:r>
              <a:rPr lang="en-US" sz="1800" dirty="0"/>
              <a:t>Optical zoom and stationary cameras</a:t>
            </a:r>
          </a:p>
          <a:p>
            <a:pPr lvl="1">
              <a:lnSpc>
                <a:spcPct val="120000"/>
              </a:lnSpc>
              <a:buFont typeface="Wingdings" pitchFamily="2" charset="2"/>
              <a:buChar char="Ø"/>
              <a:defRPr/>
            </a:pPr>
            <a:r>
              <a:rPr lang="en-US" sz="1800" dirty="0"/>
              <a:t>Microphones</a:t>
            </a:r>
          </a:p>
          <a:p>
            <a:pPr lvl="1">
              <a:lnSpc>
                <a:spcPct val="120000"/>
              </a:lnSpc>
              <a:buFont typeface="Wingdings" pitchFamily="2" charset="2"/>
              <a:buChar char="Ø"/>
              <a:defRPr/>
            </a:pPr>
            <a:r>
              <a:rPr lang="en-US" sz="1800" dirty="0"/>
              <a:t>Network equipment </a:t>
            </a:r>
          </a:p>
          <a:p>
            <a:pPr lvl="1">
              <a:lnSpc>
                <a:spcPct val="120000"/>
              </a:lnSpc>
              <a:buFont typeface="Wingdings" pitchFamily="2" charset="2"/>
              <a:buChar char="Ø"/>
              <a:defRPr/>
            </a:pPr>
            <a:r>
              <a:rPr lang="en-US" sz="1800" dirty="0"/>
              <a:t>Installation </a:t>
            </a:r>
          </a:p>
        </p:txBody>
      </p:sp>
    </p:spTree>
    <p:extLst>
      <p:ext uri="{BB962C8B-B14F-4D97-AF65-F5344CB8AC3E}">
        <p14:creationId xmlns:p14="http://schemas.microsoft.com/office/powerpoint/2010/main" val="420588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400" dirty="0">
                <a:latin typeface="FreightSans Pro Bold" charset="0"/>
                <a:ea typeface="ＭＳ Ｐゴシック" charset="0"/>
              </a:rPr>
              <a:t>Non-Recurring Requests Received in FY22</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357352" y="1316038"/>
            <a:ext cx="8515186" cy="4969148"/>
          </a:xfrm>
        </p:spPr>
        <p:txBody>
          <a:bodyPr/>
          <a:lstStyle/>
          <a:p>
            <a:pPr marL="0" indent="0" eaLnBrk="1" hangingPunct="1">
              <a:buFont typeface="Arial"/>
              <a:buNone/>
              <a:defRPr/>
            </a:pPr>
            <a:endParaRPr lang="en-US" sz="2000" dirty="0"/>
          </a:p>
          <a:p>
            <a:pPr marL="0" indent="0" eaLnBrk="1" hangingPunct="1">
              <a:buFont typeface="Arial"/>
              <a:buNone/>
              <a:defRPr/>
            </a:pPr>
            <a:r>
              <a:rPr lang="en-US" sz="2000" dirty="0"/>
              <a:t>Items requested for FY23, received in FY22 from enrollment growth funds</a:t>
            </a:r>
          </a:p>
          <a:p>
            <a:pPr marL="0" indent="0" eaLnBrk="1" hangingPunct="1">
              <a:buFont typeface="Arial"/>
              <a:buNone/>
              <a:defRPr/>
            </a:pPr>
            <a:endParaRPr lang="en-US" dirty="0"/>
          </a:p>
          <a:p>
            <a:pPr>
              <a:lnSpc>
                <a:spcPct val="120000"/>
              </a:lnSpc>
              <a:defRPr/>
            </a:pPr>
            <a:r>
              <a:rPr lang="en-US" sz="1800" dirty="0"/>
              <a:t>School of Nursing – Simulation Manikins with Warranties - $75,000</a:t>
            </a:r>
          </a:p>
          <a:p>
            <a:pPr lvl="1">
              <a:lnSpc>
                <a:spcPct val="120000"/>
              </a:lnSpc>
              <a:buFont typeface="Wingdings" pitchFamily="2" charset="2"/>
              <a:buChar char="Ø"/>
              <a:defRPr/>
            </a:pPr>
            <a:r>
              <a:rPr lang="en-US" sz="1800" dirty="0"/>
              <a:t>(2) Juno Complete </a:t>
            </a:r>
          </a:p>
          <a:p>
            <a:pPr lvl="1">
              <a:lnSpc>
                <a:spcPct val="120000"/>
              </a:lnSpc>
              <a:buFont typeface="Wingdings" pitchFamily="2" charset="2"/>
              <a:buChar char="Ø"/>
              <a:defRPr/>
            </a:pPr>
            <a:r>
              <a:rPr lang="en-US" sz="1800" dirty="0"/>
              <a:t>(1) Ares Complete </a:t>
            </a:r>
          </a:p>
          <a:p>
            <a:pPr lvl="1">
              <a:lnSpc>
                <a:spcPct val="120000"/>
              </a:lnSpc>
              <a:buFont typeface="Wingdings" pitchFamily="2" charset="2"/>
              <a:buChar char="Ø"/>
              <a:defRPr/>
            </a:pPr>
            <a:r>
              <a:rPr lang="en-US" sz="1800" dirty="0"/>
              <a:t>Peripheral IV catheterization arms</a:t>
            </a:r>
          </a:p>
          <a:p>
            <a:pPr lvl="1">
              <a:lnSpc>
                <a:spcPct val="120000"/>
              </a:lnSpc>
              <a:buFont typeface="Wingdings" pitchFamily="2" charset="2"/>
              <a:buChar char="Ø"/>
              <a:defRPr/>
            </a:pPr>
            <a:r>
              <a:rPr lang="en-US" sz="1800" dirty="0"/>
              <a:t>Physiology options</a:t>
            </a:r>
          </a:p>
          <a:p>
            <a:pPr lvl="1">
              <a:lnSpc>
                <a:spcPct val="120000"/>
              </a:lnSpc>
              <a:buFont typeface="Wingdings" pitchFamily="2" charset="2"/>
              <a:buChar char="Ø"/>
              <a:defRPr/>
            </a:pPr>
            <a:r>
              <a:rPr lang="en-US" sz="1800" dirty="0"/>
              <a:t>Lucina </a:t>
            </a:r>
            <a:r>
              <a:rPr lang="en-US" sz="1800" dirty="0" err="1"/>
              <a:t>SymEyes</a:t>
            </a:r>
            <a:endParaRPr lang="en-US" sz="1800" dirty="0"/>
          </a:p>
          <a:p>
            <a:pPr lvl="1">
              <a:lnSpc>
                <a:spcPct val="120000"/>
              </a:lnSpc>
              <a:buFont typeface="Wingdings" pitchFamily="2" charset="2"/>
              <a:buChar char="Ø"/>
              <a:defRPr/>
            </a:pPr>
            <a:r>
              <a:rPr lang="en-US" sz="1800" dirty="0" err="1"/>
              <a:t>StethoSym</a:t>
            </a:r>
            <a:r>
              <a:rPr lang="en-US" sz="1800" dirty="0"/>
              <a:t> package </a:t>
            </a:r>
          </a:p>
          <a:p>
            <a:pPr lvl="1">
              <a:lnSpc>
                <a:spcPct val="120000"/>
              </a:lnSpc>
              <a:buFont typeface="Wingdings" pitchFamily="2" charset="2"/>
              <a:buChar char="Ø"/>
              <a:defRPr/>
            </a:pPr>
            <a:r>
              <a:rPr lang="en-US" sz="1800" dirty="0"/>
              <a:t>(2) Defibrillators </a:t>
            </a:r>
          </a:p>
          <a:p>
            <a:pPr lvl="1">
              <a:lnSpc>
                <a:spcPct val="120000"/>
              </a:lnSpc>
              <a:buFont typeface="Wingdings" pitchFamily="2" charset="2"/>
              <a:buChar char="Ø"/>
              <a:defRPr/>
            </a:pPr>
            <a:r>
              <a:rPr lang="en-US" sz="1800" dirty="0"/>
              <a:t>(2) Patient monitors </a:t>
            </a:r>
          </a:p>
        </p:txBody>
      </p:sp>
    </p:spTree>
    <p:extLst>
      <p:ext uri="{BB962C8B-B14F-4D97-AF65-F5344CB8AC3E}">
        <p14:creationId xmlns:p14="http://schemas.microsoft.com/office/powerpoint/2010/main" val="149628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400" dirty="0">
                <a:latin typeface="FreightSans Pro Bold" charset="0"/>
                <a:ea typeface="ＭＳ Ｐゴシック" charset="0"/>
              </a:rPr>
              <a:t>Non-Recurring Requests for FY24</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357352" y="1316038"/>
            <a:ext cx="8515186" cy="4969148"/>
          </a:xfrm>
        </p:spPr>
        <p:txBody>
          <a:bodyPr/>
          <a:lstStyle/>
          <a:p>
            <a:pPr marL="0" indent="0" eaLnBrk="1" hangingPunct="1">
              <a:buFont typeface="Arial"/>
              <a:buNone/>
              <a:defRPr/>
            </a:pPr>
            <a:endParaRPr lang="en-US" sz="2000" dirty="0"/>
          </a:p>
          <a:p>
            <a:pPr marL="0" indent="0" eaLnBrk="1" hangingPunct="1">
              <a:buFont typeface="Arial"/>
              <a:buNone/>
              <a:defRPr/>
            </a:pPr>
            <a:r>
              <a:rPr lang="en-US" sz="1800" i="1" dirty="0"/>
              <a:t>Priority Rank 1</a:t>
            </a:r>
          </a:p>
          <a:p>
            <a:pPr marL="0" indent="0">
              <a:lnSpc>
                <a:spcPct val="120000"/>
              </a:lnSpc>
              <a:buNone/>
              <a:defRPr/>
            </a:pPr>
            <a:r>
              <a:rPr lang="en-US" sz="1800" dirty="0"/>
              <a:t>School of Nursing </a:t>
            </a:r>
          </a:p>
          <a:p>
            <a:pPr marL="0" indent="0">
              <a:lnSpc>
                <a:spcPct val="120000"/>
              </a:lnSpc>
              <a:buNone/>
              <a:defRPr/>
            </a:pPr>
            <a:r>
              <a:rPr lang="en-US" sz="1800" dirty="0"/>
              <a:t>Anesthesia Capable, Full Body Instrumented Adult Mannequin- $214,295</a:t>
            </a:r>
          </a:p>
          <a:p>
            <a:pPr>
              <a:buFont typeface="Wingdings" pitchFamily="2" charset="2"/>
              <a:buChar char="Ø"/>
            </a:pPr>
            <a:r>
              <a:rPr lang="en-US" sz="1800" b="0" dirty="0">
                <a:effectLst/>
                <a:latin typeface="FreightSans Pro Book" panose="02000606030000020004" pitchFamily="2" charset="0"/>
              </a:rPr>
              <a:t>Anesthesia Capable, Full Body Instrumented Adult Mannequin, Muse Operating Software, Computer and Control Rack, Full Function Monitor Interface, Enhanced Drug Recognition System, 6 Pre-Configured Adult Base Patients, 60 SCEs, (including ACLS, ALS, Allied Health, Anesthesia, and Obstetric), 4 SCE Development Licenses, Pharmacology Editor</a:t>
            </a:r>
          </a:p>
          <a:p>
            <a:pPr>
              <a:buFont typeface="Wingdings" pitchFamily="2" charset="2"/>
              <a:buChar char="Ø"/>
            </a:pPr>
            <a:r>
              <a:rPr lang="en-US" sz="1800" b="0" dirty="0">
                <a:effectLst/>
                <a:latin typeface="FreightSans Pro Book" panose="02000606030000020004" pitchFamily="2" charset="0"/>
              </a:rPr>
              <a:t>All-in-one Computer for Simulated </a:t>
            </a:r>
            <a:r>
              <a:rPr lang="en-US" sz="1800" b="0" dirty="0">
                <a:latin typeface="FreightSans Pro Book" panose="02000606030000020004" pitchFamily="2" charset="0"/>
              </a:rPr>
              <a:t>P</a:t>
            </a:r>
            <a:r>
              <a:rPr lang="en-US" sz="1800" b="0" dirty="0">
                <a:effectLst/>
                <a:latin typeface="FreightSans Pro Book" panose="02000606030000020004" pitchFamily="2" charset="0"/>
              </a:rPr>
              <a:t>atient </a:t>
            </a:r>
            <a:r>
              <a:rPr lang="en-US" sz="1800" b="0" dirty="0">
                <a:latin typeface="FreightSans Pro Book" panose="02000606030000020004" pitchFamily="2" charset="0"/>
              </a:rPr>
              <a:t>M</a:t>
            </a:r>
            <a:r>
              <a:rPr lang="en-US" sz="1800" b="0" dirty="0">
                <a:effectLst/>
                <a:latin typeface="FreightSans Pro Book" panose="02000606030000020004" pitchFamily="2" charset="0"/>
              </a:rPr>
              <a:t>onitor </a:t>
            </a:r>
          </a:p>
          <a:p>
            <a:pPr>
              <a:buFont typeface="Wingdings" pitchFamily="2" charset="2"/>
              <a:buChar char="Ø"/>
            </a:pPr>
            <a:r>
              <a:rPr lang="en-US" sz="1800" b="0" dirty="0">
                <a:latin typeface="FreightSans Pro Book" panose="02000606030000020004" pitchFamily="2" charset="0"/>
              </a:rPr>
              <a:t>Gas Accessory Kit HPS – Anesthesia </a:t>
            </a:r>
            <a:endParaRPr lang="en-US" sz="1800" b="0" dirty="0">
              <a:effectLst/>
              <a:latin typeface="FreightSans Pro Book" panose="02000606030000020004" pitchFamily="2" charset="0"/>
            </a:endParaRPr>
          </a:p>
          <a:p>
            <a:pPr>
              <a:buFont typeface="Wingdings" pitchFamily="2" charset="2"/>
              <a:buChar char="Ø"/>
            </a:pPr>
            <a:endParaRPr lang="en-US" sz="1800" dirty="0">
              <a:effectLst/>
              <a:latin typeface="FreightSans Pro Book" panose="02000606030000020004" pitchFamily="2" charset="0"/>
            </a:endParaRPr>
          </a:p>
          <a:p>
            <a:pPr lvl="1">
              <a:lnSpc>
                <a:spcPct val="120000"/>
              </a:lnSpc>
              <a:buFont typeface="Arial" panose="020B0604020202020204" pitchFamily="34" charset="0"/>
              <a:buChar char="•"/>
              <a:defRPr/>
            </a:pPr>
            <a:r>
              <a:rPr lang="en-US" sz="1800" dirty="0"/>
              <a:t>Price includes trade-in allowance of $78,000</a:t>
            </a:r>
          </a:p>
        </p:txBody>
      </p:sp>
    </p:spTree>
    <p:extLst>
      <p:ext uri="{BB962C8B-B14F-4D97-AF65-F5344CB8AC3E}">
        <p14:creationId xmlns:p14="http://schemas.microsoft.com/office/powerpoint/2010/main" val="301312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400" dirty="0">
                <a:latin typeface="FreightSans Pro Bold" charset="0"/>
                <a:ea typeface="ＭＳ Ｐゴシック" charset="0"/>
              </a:rPr>
              <a:t>Non-Recurring Requests for FY24</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357352" y="1316038"/>
            <a:ext cx="8515186" cy="4969148"/>
          </a:xfrm>
        </p:spPr>
        <p:txBody>
          <a:bodyPr/>
          <a:lstStyle/>
          <a:p>
            <a:pPr marL="0" indent="0" eaLnBrk="1" hangingPunct="1">
              <a:buFont typeface="Arial"/>
              <a:buNone/>
              <a:defRPr/>
            </a:pPr>
            <a:endParaRPr lang="en-US" sz="2000" dirty="0"/>
          </a:p>
          <a:p>
            <a:pPr marL="0" indent="0" eaLnBrk="1" hangingPunct="1">
              <a:buFont typeface="Arial"/>
              <a:buNone/>
              <a:defRPr/>
            </a:pPr>
            <a:r>
              <a:rPr lang="en-US" sz="1800" i="1" dirty="0"/>
              <a:t>Priority Rank 2 </a:t>
            </a:r>
          </a:p>
          <a:p>
            <a:pPr marL="0" indent="0">
              <a:lnSpc>
                <a:spcPct val="120000"/>
              </a:lnSpc>
              <a:buNone/>
              <a:defRPr/>
            </a:pPr>
            <a:r>
              <a:rPr lang="en-US" sz="1800" dirty="0"/>
              <a:t>Department of Physical Therapy </a:t>
            </a:r>
          </a:p>
          <a:p>
            <a:pPr marL="0" indent="0">
              <a:lnSpc>
                <a:spcPct val="120000"/>
              </a:lnSpc>
              <a:buNone/>
              <a:defRPr/>
            </a:pPr>
            <a:r>
              <a:rPr lang="en-US" sz="1800" dirty="0"/>
              <a:t>Intelligent Video Solutions - $150,000</a:t>
            </a:r>
          </a:p>
          <a:p>
            <a:pPr>
              <a:buFont typeface="Wingdings" pitchFamily="2" charset="2"/>
              <a:buChar char="Ø"/>
            </a:pPr>
            <a:r>
              <a:rPr lang="en-US" sz="1800" b="0" dirty="0">
                <a:latin typeface="FreightSans Pro Book" panose="02000606030000020004" pitchFamily="2" charset="0"/>
              </a:rPr>
              <a:t>AV Classroom upgrade for classrooms 233 and 229 in the Health and Human Sciences Building, and classrooms 107 and 109 at the Biltmore Park instructional site</a:t>
            </a:r>
            <a:endParaRPr lang="en-US" sz="1800" b="0" dirty="0">
              <a:effectLst/>
              <a:latin typeface="FreightSans Pro Book" panose="02000606030000020004" pitchFamily="2" charset="0"/>
            </a:endParaRPr>
          </a:p>
        </p:txBody>
      </p:sp>
    </p:spTree>
    <p:extLst>
      <p:ext uri="{BB962C8B-B14F-4D97-AF65-F5344CB8AC3E}">
        <p14:creationId xmlns:p14="http://schemas.microsoft.com/office/powerpoint/2010/main" val="12905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400" dirty="0">
                <a:latin typeface="FreightSans Pro Bold" charset="0"/>
                <a:ea typeface="ＭＳ Ｐゴシック" charset="0"/>
              </a:rPr>
              <a:t>Non-Recurring Requests for FY24</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357352" y="1316038"/>
            <a:ext cx="8515186" cy="4969148"/>
          </a:xfrm>
        </p:spPr>
        <p:txBody>
          <a:bodyPr/>
          <a:lstStyle/>
          <a:p>
            <a:pPr marL="0" indent="0" eaLnBrk="1" hangingPunct="1">
              <a:buFont typeface="Arial"/>
              <a:buNone/>
              <a:defRPr/>
            </a:pPr>
            <a:endParaRPr lang="en-US" sz="2000" dirty="0"/>
          </a:p>
          <a:p>
            <a:pPr marL="0" indent="0" eaLnBrk="1" hangingPunct="1">
              <a:buFont typeface="Arial"/>
              <a:buNone/>
              <a:defRPr/>
            </a:pPr>
            <a:r>
              <a:rPr lang="en-US" sz="1800" i="1" dirty="0"/>
              <a:t>Priority Rank 3 </a:t>
            </a:r>
          </a:p>
          <a:p>
            <a:pPr marL="0" indent="0">
              <a:lnSpc>
                <a:spcPct val="120000"/>
              </a:lnSpc>
              <a:buNone/>
              <a:defRPr/>
            </a:pPr>
            <a:r>
              <a:rPr lang="en-US" sz="1800" dirty="0"/>
              <a:t>Department of Physical Therapy </a:t>
            </a:r>
          </a:p>
          <a:p>
            <a:pPr marL="0" indent="0">
              <a:lnSpc>
                <a:spcPct val="120000"/>
              </a:lnSpc>
              <a:buNone/>
              <a:defRPr/>
            </a:pPr>
            <a:r>
              <a:rPr lang="en-US" sz="1800" dirty="0"/>
              <a:t>Classroom Furniture - $3,500</a:t>
            </a:r>
          </a:p>
          <a:p>
            <a:pPr>
              <a:buFont typeface="Wingdings" pitchFamily="2" charset="2"/>
              <a:buChar char="Ø"/>
            </a:pPr>
            <a:r>
              <a:rPr lang="en-US" sz="1800" b="0" dirty="0">
                <a:latin typeface="FreightSans Pro Book" panose="02000606030000020004" pitchFamily="2" charset="0"/>
              </a:rPr>
              <a:t>Replacement chairs for classrooms at our Biltmore Park instructional site</a:t>
            </a:r>
            <a:endParaRPr lang="en-US" sz="1800" b="0" dirty="0">
              <a:effectLst/>
              <a:latin typeface="FreightSans Pro Book" panose="02000606030000020004" pitchFamily="2" charset="0"/>
            </a:endParaRPr>
          </a:p>
        </p:txBody>
      </p:sp>
    </p:spTree>
    <p:extLst>
      <p:ext uri="{BB962C8B-B14F-4D97-AF65-F5344CB8AC3E}">
        <p14:creationId xmlns:p14="http://schemas.microsoft.com/office/powerpoint/2010/main" val="30769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400" dirty="0">
                <a:latin typeface="FreightSans Pro Bold" charset="0"/>
                <a:ea typeface="ＭＳ Ｐゴシック" charset="0"/>
              </a:rPr>
              <a:t>Non-Recurring Requests for FY24</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357352" y="1316038"/>
            <a:ext cx="8515186" cy="4969148"/>
          </a:xfrm>
        </p:spPr>
        <p:txBody>
          <a:bodyPr/>
          <a:lstStyle/>
          <a:p>
            <a:pPr marL="0" indent="0" eaLnBrk="1" hangingPunct="1">
              <a:buFont typeface="Arial"/>
              <a:buNone/>
              <a:defRPr/>
            </a:pPr>
            <a:endParaRPr lang="en-US" sz="2000" dirty="0"/>
          </a:p>
          <a:p>
            <a:pPr marL="0" indent="0" eaLnBrk="1" hangingPunct="1">
              <a:buFont typeface="Arial"/>
              <a:buNone/>
              <a:defRPr/>
            </a:pPr>
            <a:r>
              <a:rPr lang="en-US" sz="1800" i="1" dirty="0"/>
              <a:t>Priority Rank 4 </a:t>
            </a:r>
          </a:p>
          <a:p>
            <a:pPr marL="0" indent="0">
              <a:lnSpc>
                <a:spcPct val="120000"/>
              </a:lnSpc>
              <a:buNone/>
              <a:defRPr/>
            </a:pPr>
            <a:r>
              <a:rPr lang="en-US" sz="1800" dirty="0"/>
              <a:t>Dean’s Office </a:t>
            </a:r>
          </a:p>
          <a:p>
            <a:pPr marL="0" indent="0">
              <a:lnSpc>
                <a:spcPct val="120000"/>
              </a:lnSpc>
              <a:buNone/>
              <a:defRPr/>
            </a:pPr>
            <a:r>
              <a:rPr lang="en-US" sz="1800" dirty="0"/>
              <a:t>Security Camera System - $9,368</a:t>
            </a:r>
          </a:p>
          <a:p>
            <a:pPr>
              <a:buFont typeface="Wingdings" pitchFamily="2" charset="2"/>
              <a:buChar char="Ø"/>
            </a:pPr>
            <a:r>
              <a:rPr lang="en-US" sz="1800" b="0" dirty="0">
                <a:latin typeface="FreightSans Pro Book" panose="02000606030000020004" pitchFamily="2" charset="0"/>
              </a:rPr>
              <a:t>NVR Data Encoder and Processor </a:t>
            </a:r>
          </a:p>
          <a:p>
            <a:pPr>
              <a:buFont typeface="Wingdings" pitchFamily="2" charset="2"/>
              <a:buChar char="Ø"/>
            </a:pPr>
            <a:r>
              <a:rPr lang="en-US" sz="1800" b="0" dirty="0">
                <a:effectLst/>
                <a:latin typeface="FreightSans Pro Book" panose="02000606030000020004" pitchFamily="2" charset="0"/>
              </a:rPr>
              <a:t>(2) Security Cameras for 2</a:t>
            </a:r>
            <a:r>
              <a:rPr lang="en-US" sz="1800" b="0" baseline="30000" dirty="0">
                <a:effectLst/>
                <a:latin typeface="FreightSans Pro Book" panose="02000606030000020004" pitchFamily="2" charset="0"/>
              </a:rPr>
              <a:t>nd</a:t>
            </a:r>
            <a:r>
              <a:rPr lang="en-US" sz="1800" b="0" dirty="0">
                <a:effectLst/>
                <a:latin typeface="FreightSans Pro Book" panose="02000606030000020004" pitchFamily="2" charset="0"/>
              </a:rPr>
              <a:t> </a:t>
            </a:r>
            <a:r>
              <a:rPr lang="en-US" sz="1800" b="0" dirty="0">
                <a:latin typeface="FreightSans Pro Book" panose="02000606030000020004" pitchFamily="2" charset="0"/>
              </a:rPr>
              <a:t>Floor Hallway </a:t>
            </a:r>
            <a:endParaRPr lang="en-US" sz="1800" b="0" dirty="0">
              <a:effectLst/>
              <a:latin typeface="FreightSans Pro Book" panose="02000606030000020004" pitchFamily="2" charset="0"/>
            </a:endParaRPr>
          </a:p>
        </p:txBody>
      </p:sp>
    </p:spTree>
    <p:extLst>
      <p:ext uri="{BB962C8B-B14F-4D97-AF65-F5344CB8AC3E}">
        <p14:creationId xmlns:p14="http://schemas.microsoft.com/office/powerpoint/2010/main" val="173379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eaLnBrk="1" hangingPunct="1">
              <a:lnSpc>
                <a:spcPts val="4475"/>
              </a:lnSpc>
            </a:pP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r>
              <a:rPr lang="en-US" sz="2800" dirty="0">
                <a:latin typeface="FreightSans Pro Bold" charset="0"/>
                <a:ea typeface="ＭＳ Ｐゴシック" charset="0"/>
              </a:rPr>
              <a:t>Summary</a:t>
            </a:r>
            <a:br>
              <a:rPr lang="en-US" sz="3600" dirty="0">
                <a:latin typeface="FreightSans Pro Bold" charset="0"/>
                <a:ea typeface="ＭＳ Ｐゴシック" charset="0"/>
              </a:rPr>
            </a:br>
            <a:br>
              <a:rPr lang="en-US" sz="3600" dirty="0">
                <a:latin typeface="FreightSans Pro Bold" charset="0"/>
                <a:ea typeface="ＭＳ Ｐゴシック" charset="0"/>
              </a:rPr>
            </a:br>
            <a:br>
              <a:rPr lang="en-US" sz="3600" dirty="0">
                <a:latin typeface="FreightSans Pro Bold" charset="0"/>
                <a:ea typeface="ＭＳ Ｐゴシック" charset="0"/>
              </a:rPr>
            </a:br>
            <a:endParaRPr lang="en-US" sz="3600" dirty="0">
              <a:latin typeface="FreightSans Pro Bold" charset="0"/>
              <a:ea typeface="ＭＳ Ｐゴシック" charset="0"/>
            </a:endParaRPr>
          </a:p>
        </p:txBody>
      </p:sp>
      <p:sp>
        <p:nvSpPr>
          <p:cNvPr id="3" name="Content Placeholder 2"/>
          <p:cNvSpPr>
            <a:spLocks noGrp="1"/>
          </p:cNvSpPr>
          <p:nvPr>
            <p:ph idx="1"/>
          </p:nvPr>
        </p:nvSpPr>
        <p:spPr>
          <a:xfrm>
            <a:off x="457200" y="1458913"/>
            <a:ext cx="8229600" cy="4240212"/>
          </a:xfrm>
        </p:spPr>
        <p:txBody>
          <a:bodyPr/>
          <a:lstStyle/>
          <a:p>
            <a:pPr marL="0" indent="0" eaLnBrk="1" hangingPunct="1">
              <a:buFont typeface="Arial"/>
              <a:buNone/>
              <a:defRPr/>
            </a:pPr>
            <a:r>
              <a:rPr lang="en-US" dirty="0"/>
              <a:t> </a:t>
            </a:r>
          </a:p>
          <a:p>
            <a:pPr>
              <a:defRPr/>
            </a:pPr>
            <a:r>
              <a:rPr lang="en-US" sz="1800" dirty="0"/>
              <a:t>Total amount requested for FY24:</a:t>
            </a:r>
          </a:p>
          <a:p>
            <a:pPr lvl="1">
              <a:buFont typeface="Arial" panose="020B0604020202020204" pitchFamily="34" charset="0"/>
              <a:buChar char="•"/>
              <a:defRPr/>
            </a:pPr>
            <a:r>
              <a:rPr lang="en-US" sz="1800" dirty="0"/>
              <a:t>SON: $214,295</a:t>
            </a:r>
          </a:p>
          <a:p>
            <a:pPr lvl="1">
              <a:buFont typeface="Arial" charset="0"/>
              <a:buChar char="•"/>
              <a:defRPr/>
            </a:pPr>
            <a:r>
              <a:rPr lang="en-US" sz="1800" dirty="0"/>
              <a:t>PT: $153,500</a:t>
            </a:r>
          </a:p>
          <a:p>
            <a:pPr lvl="1">
              <a:buFont typeface="Arial" charset="0"/>
              <a:buChar char="•"/>
              <a:defRPr/>
            </a:pPr>
            <a:r>
              <a:rPr lang="en-US" sz="1800" dirty="0"/>
              <a:t>Dean’s Office: $9,368</a:t>
            </a:r>
          </a:p>
          <a:p>
            <a:pPr lvl="2">
              <a:buFont typeface="Arial" charset="0"/>
              <a:buChar char="•"/>
              <a:defRPr/>
            </a:pPr>
            <a:r>
              <a:rPr lang="en-US" sz="1800" b="1" dirty="0"/>
              <a:t>Total: $377,163</a:t>
            </a:r>
          </a:p>
          <a:p>
            <a:pPr marL="457200" lvl="1" indent="0">
              <a:buNone/>
              <a:defRPr/>
            </a:pPr>
            <a:endParaRPr lang="en-US" dirty="0"/>
          </a:p>
          <a:p>
            <a:pPr>
              <a:defRPr/>
            </a:pPr>
            <a:r>
              <a:rPr lang="en-US" sz="1800" dirty="0"/>
              <a:t>Total amount requested for FY23 and received in FY22:</a:t>
            </a:r>
          </a:p>
          <a:p>
            <a:pPr lvl="1">
              <a:buFont typeface="Arial" panose="020B0604020202020204" pitchFamily="34" charset="0"/>
              <a:buChar char="•"/>
              <a:defRPr/>
            </a:pPr>
            <a:r>
              <a:rPr lang="en-US" sz="1800" dirty="0"/>
              <a:t>SON: $75,000</a:t>
            </a:r>
          </a:p>
          <a:p>
            <a:pPr lvl="1">
              <a:buFont typeface="Arial" panose="020B0604020202020204" pitchFamily="34" charset="0"/>
              <a:buChar char="•"/>
              <a:defRPr/>
            </a:pPr>
            <a:r>
              <a:rPr lang="en-US" sz="1800" dirty="0"/>
              <a:t>SW: $97,317</a:t>
            </a:r>
          </a:p>
          <a:p>
            <a:pPr lvl="2">
              <a:buFont typeface="Arial" panose="020B0604020202020204" pitchFamily="34" charset="0"/>
              <a:buChar char="•"/>
              <a:defRPr/>
            </a:pPr>
            <a:r>
              <a:rPr lang="en-US" sz="1800" b="1" dirty="0"/>
              <a:t>Total: $172,317</a:t>
            </a:r>
          </a:p>
        </p:txBody>
      </p:sp>
    </p:spTree>
    <p:extLst>
      <p:ext uri="{BB962C8B-B14F-4D97-AF65-F5344CB8AC3E}">
        <p14:creationId xmlns:p14="http://schemas.microsoft.com/office/powerpoint/2010/main" val="1898176860"/>
      </p:ext>
    </p:extLst>
  </p:cSld>
  <p:clrMapOvr>
    <a:masterClrMapping/>
  </p:clrMapOvr>
</p:sld>
</file>

<file path=ppt/theme/theme1.xml><?xml version="1.0" encoding="utf-8"?>
<a:theme xmlns:a="http://schemas.openxmlformats.org/drawingml/2006/main" name="WCU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15764</TotalTime>
  <Words>691</Words>
  <Application>Microsoft Office PowerPoint</Application>
  <PresentationFormat>On-screen Show (4:3)</PresentationFormat>
  <Paragraphs>78</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FreightSans Pro Bold</vt:lpstr>
      <vt:lpstr>FreightSans Pro Book</vt:lpstr>
      <vt:lpstr>FreightSans Pro Medium</vt:lpstr>
      <vt:lpstr>FreightSans Pro Semibold</vt:lpstr>
      <vt:lpstr>Wingdings</vt:lpstr>
      <vt:lpstr>WCUtemplate</vt:lpstr>
      <vt:lpstr>PowerPoint Presentation</vt:lpstr>
      <vt:lpstr>PowerPoint Presentation</vt:lpstr>
      <vt:lpstr>   Non-Recurring Requests Received in FY22   </vt:lpstr>
      <vt:lpstr>   Non-Recurring Requests Received in FY22   </vt:lpstr>
      <vt:lpstr>   Non-Recurring Requests for FY24   </vt:lpstr>
      <vt:lpstr>   Non-Recurring Requests for FY24   </vt:lpstr>
      <vt:lpstr>   Non-Recurring Requests for FY24   </vt:lpstr>
      <vt:lpstr>   Non-Recurring Requests for FY24   </vt:lpstr>
      <vt:lpstr>   Summary   </vt:lpstr>
      <vt:lpstr>PowerPoint Presentation</vt:lpstr>
      <vt:lpstr>PowerPoint Presentation</vt:lpstr>
    </vt:vector>
  </TitlesOfParts>
  <Company>Western Carolina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Haley Medford</dc:creator>
  <cp:lastModifiedBy>Morgan Burnett</cp:lastModifiedBy>
  <cp:revision>205</cp:revision>
  <cp:lastPrinted>2022-02-23T18:24:24Z</cp:lastPrinted>
  <dcterms:created xsi:type="dcterms:W3CDTF">2015-02-12T18:12:26Z</dcterms:created>
  <dcterms:modified xsi:type="dcterms:W3CDTF">2022-11-17T15:37:06Z</dcterms:modified>
</cp:coreProperties>
</file>