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2" r:id="rId4"/>
    <p:sldId id="263" r:id="rId5"/>
    <p:sldId id="266" r:id="rId6"/>
    <p:sldId id="264" r:id="rId7"/>
    <p:sldId id="257" r:id="rId8"/>
    <p:sldId id="265" r:id="rId9"/>
    <p:sldId id="258" r:id="rId1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23AB4796-DFB8-3877-7708-8BA212A5837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7148E-E144-DE3F-CA13-869151DAC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869" y="1122363"/>
            <a:ext cx="9987131" cy="210441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6E4E9-2843-F79D-B11A-0E62D6B02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869" y="3736730"/>
            <a:ext cx="9987131" cy="15210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315B-D61E-651B-186A-1FE3EBF5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948" y="633783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9F2A-153A-C6BD-1D0A-5256E97E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Google Shape;58;p13">
            <a:extLst>
              <a:ext uri="{FF2B5EF4-FFF2-40B4-BE49-F238E27FC236}">
                <a16:creationId xmlns:a16="http://schemas.microsoft.com/office/drawing/2014/main" id="{090FC091-063E-03A2-65B2-2679C9169818}"/>
              </a:ext>
            </a:extLst>
          </p:cNvPr>
          <p:cNvCxnSpPr/>
          <p:nvPr userDrawn="1"/>
        </p:nvCxnSpPr>
        <p:spPr>
          <a:xfrm>
            <a:off x="680869" y="3558080"/>
            <a:ext cx="3897600" cy="0"/>
          </a:xfrm>
          <a:prstGeom prst="straightConnector1">
            <a:avLst/>
          </a:prstGeom>
          <a:noFill/>
          <a:ln w="9525" cap="flat" cmpd="sng">
            <a:solidFill>
              <a:srgbClr val="C0A77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128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37D1-E68E-DA0D-0D74-BF1619B6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FAD3-3FAB-D163-F9FE-31A304AF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D12C3-8A96-4D35-F6D4-91B1C61A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509EF-C5CD-2571-7FEC-D9064766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99B3-D5B1-B782-6CA9-6D2417CA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9A0E7-E540-CCF4-3602-B1DAECD6C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A7C3C-E67A-4B77-FB0F-C432AA65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76BD7-FA1C-408B-20EC-4A3DDF6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B145-A2C1-4AA9-AC9B-038DFAEB34D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35F7C-281D-E50A-E37D-B7F2252A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2945D-D6C1-4D12-736A-D3E713FC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AAD6-9E23-B63D-6BFB-5C3641B9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9D55D-EAC0-AD71-E11B-753C3473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7C7A8-305C-A6C1-E2B6-48E4875E0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F618B-8E41-F597-ADF7-28FB66E73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F24F5-0620-6B48-ED84-7D95F1BF1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89479-76DD-4954-2ACF-F730F720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B145-A2C1-4AA9-AC9B-038DFAEB34D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D8946-A71D-14B1-C85E-E9C9A092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6FB3C-9F01-157F-A8F3-1F16A9F4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A12B-99A6-2B55-DFC7-8B1BB934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7E433-B7BB-340A-99F6-DC92E2BC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B145-A2C1-4AA9-AC9B-038DFAEB34D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C29E4-0DEF-D462-8B2D-A6C8A138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DB843-984C-350E-1E8B-12326AB6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0;p17">
            <a:extLst>
              <a:ext uri="{FF2B5EF4-FFF2-40B4-BE49-F238E27FC236}">
                <a16:creationId xmlns:a16="http://schemas.microsoft.com/office/drawing/2014/main" id="{4ABC69A4-1716-3C23-E6FC-0EE26FCA614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3192"/>
            <a:ext cx="12192000" cy="593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E3553-0750-975E-2BB2-C5F1AB07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2131769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5E99-8194-972F-5D50-4F854889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B145-A2C1-4AA9-AC9B-038DFAEB34D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E04C-6A89-6538-2D72-D83C7D72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842E-6740-94EB-3A1B-DB52AC1C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C8FB-A546-5B95-3CBF-802CE742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9E3D-71A2-A831-3400-01B8DF21C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54C0-9416-1368-F41A-8B08A978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ED4-3327-4CBE-BBD0-C2061246307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1E335-2ACB-1E9D-B59A-267E6166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3F35-E69C-DC0E-6AB5-691AA6DB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78-9B68-412B-B6B5-5B48B34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04FD9-F8C5-AAAF-075A-7DD2C264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F3B2B-5BF3-8A69-F42D-213287D8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ED4-3327-4CBE-BBD0-C2061246307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B22BA-EC84-1E27-0FF7-21B2C507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A764B-530B-6898-A3CA-13BBD8BC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78-9B68-412B-B6B5-5B48B34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B055F-DA65-E818-82C8-38893FDB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1ED4-3327-4CBE-BBD0-C2061246307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229E5-757D-DB95-D1F9-E34C60B4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A867D-45AC-642C-613D-41E389F9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F578-9B68-412B-B6B5-5B48B34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DED93-EAA6-E153-D2BA-9047257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26AA-0351-E571-830D-E16E50C47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F74DA-9EEF-663E-3CAF-D9158B90E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B145-A2C1-4AA9-AC9B-038DFAEB34D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2176-5794-5A0F-2487-6969E3CB8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D08BF-4747-E8DC-249D-D4C0E20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31E6-0407-4C8D-AFBD-CBAD6285BA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6;p15">
            <a:extLst>
              <a:ext uri="{FF2B5EF4-FFF2-40B4-BE49-F238E27FC236}">
                <a16:creationId xmlns:a16="http://schemas.microsoft.com/office/drawing/2014/main" id="{C3593B54-4D85-D2CB-1283-1E34C7E65875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b="90730"/>
          <a:stretch/>
        </p:blipFill>
        <p:spPr>
          <a:xfrm>
            <a:off x="0" y="6381225"/>
            <a:ext cx="12192000" cy="4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;p14">
            <a:extLst>
              <a:ext uri="{FF2B5EF4-FFF2-40B4-BE49-F238E27FC236}">
                <a16:creationId xmlns:a16="http://schemas.microsoft.com/office/drawing/2014/main" id="{3EB78E8D-2A7F-E3C1-BEEB-6C1159D6A377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8200" y="363537"/>
            <a:ext cx="243192" cy="13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6;p14">
            <a:extLst>
              <a:ext uri="{FF2B5EF4-FFF2-40B4-BE49-F238E27FC236}">
                <a16:creationId xmlns:a16="http://schemas.microsoft.com/office/drawing/2014/main" id="{EFA7A371-E3F8-3EED-692B-DE288F768F07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1128191" y="363537"/>
            <a:ext cx="243193" cy="1352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8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89267-61E8-797F-8E3F-96A8B1FC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0C97C-4526-584C-C23C-32654BF9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8A2C8-5429-303E-6871-7FDA97F5F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1ED4-3327-4CBE-BBD0-C2061246307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92644-9B33-8A81-D34A-3F39F5292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870F1-53F3-6439-34FF-EB5730C8F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F578-9B68-412B-B6B5-5B48B34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3E0B-C09C-AA63-2ACA-56AD7A92E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 Affairs</a:t>
            </a:r>
            <a:br>
              <a:rPr lang="en-US" dirty="0"/>
            </a:br>
            <a:r>
              <a:rPr lang="en-US" dirty="0"/>
              <a:t>Budget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78A85-476C-F8D8-9592-DE8B146A2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Fiscal Year 2024-25</a:t>
            </a:r>
          </a:p>
        </p:txBody>
      </p:sp>
    </p:spTree>
    <p:extLst>
      <p:ext uri="{BB962C8B-B14F-4D97-AF65-F5344CB8AC3E}">
        <p14:creationId xmlns:p14="http://schemas.microsoft.com/office/powerpoint/2010/main" val="156612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06AA-62DB-224C-D0E1-67A08F55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2023-24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B8D3-8024-37A0-FD78-39FAA819A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Recurring Requests:</a:t>
            </a:r>
          </a:p>
          <a:p>
            <a:pPr lvl="1"/>
            <a:r>
              <a:rPr lang="en-US" dirty="0"/>
              <a:t>Support for next steps of the faculty and staff salary plans</a:t>
            </a:r>
          </a:p>
          <a:p>
            <a:pPr lvl="1"/>
            <a:r>
              <a:rPr lang="en-US" dirty="0"/>
              <a:t>Institutional investment in adjunct faculty structural deficit</a:t>
            </a:r>
          </a:p>
          <a:p>
            <a:pPr lvl="1"/>
            <a:r>
              <a:rPr lang="en-US" dirty="0"/>
              <a:t>Faculty positions to support enrollment growth</a:t>
            </a:r>
          </a:p>
          <a:p>
            <a:pPr lvl="1"/>
            <a:r>
              <a:rPr lang="en-US" dirty="0"/>
              <a:t>Operating increases to support</a:t>
            </a:r>
          </a:p>
          <a:p>
            <a:pPr lvl="2"/>
            <a:r>
              <a:rPr lang="en-US" dirty="0"/>
              <a:t>Staff positions in Stage &amp; Screen, CCJ, SHS, and Honors</a:t>
            </a:r>
          </a:p>
          <a:p>
            <a:pPr lvl="2"/>
            <a:r>
              <a:rPr lang="en-US" dirty="0"/>
              <a:t>Student Tutors</a:t>
            </a:r>
          </a:p>
          <a:p>
            <a:pPr lvl="2"/>
            <a:r>
              <a:rPr lang="en-US" dirty="0"/>
              <a:t>Distance Learning</a:t>
            </a:r>
          </a:p>
          <a:p>
            <a:pPr lvl="2"/>
            <a:r>
              <a:rPr lang="en-US" dirty="0"/>
              <a:t>Technology solutions for CCESL, ORA, and Hunter Library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A8B8BF-D9D4-5FA1-6E3C-48F8476E9B5B}"/>
              </a:ext>
            </a:extLst>
          </p:cNvPr>
          <p:cNvGrpSpPr/>
          <p:nvPr/>
        </p:nvGrpSpPr>
        <p:grpSpPr>
          <a:xfrm>
            <a:off x="10074629" y="4225103"/>
            <a:ext cx="1133475" cy="1323439"/>
            <a:chOff x="5353050" y="4162960"/>
            <a:chExt cx="1133475" cy="1323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6D4658-AAB3-1CF9-34DB-1746EC809DDE}"/>
                </a:ext>
              </a:extLst>
            </p:cNvPr>
            <p:cNvSpPr/>
            <p:nvPr/>
          </p:nvSpPr>
          <p:spPr>
            <a:xfrm>
              <a:off x="5567767" y="4162960"/>
              <a:ext cx="70404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$</a:t>
              </a:r>
            </a:p>
          </p:txBody>
        </p:sp>
        <p:sp>
          <p:nvSpPr>
            <p:cNvPr id="9" name="&quot;Not Allowed&quot; Symbol 8">
              <a:extLst>
                <a:ext uri="{FF2B5EF4-FFF2-40B4-BE49-F238E27FC236}">
                  <a16:creationId xmlns:a16="http://schemas.microsoft.com/office/drawing/2014/main" id="{1588209C-08CA-DA7B-BC90-1D5979F535DC}"/>
                </a:ext>
              </a:extLst>
            </p:cNvPr>
            <p:cNvSpPr/>
            <p:nvPr/>
          </p:nvSpPr>
          <p:spPr>
            <a:xfrm>
              <a:off x="5353050" y="4267200"/>
              <a:ext cx="1133475" cy="1123950"/>
            </a:xfrm>
            <a:prstGeom prst="noSmoking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97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F94DD-CDF6-9DD4-3453-C897ADD6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2023-24 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61012-5A9E-88FC-A9B8-582D54A0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5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Non-recurring Requests</a:t>
            </a:r>
          </a:p>
          <a:p>
            <a:r>
              <a:rPr lang="en-US" dirty="0"/>
              <a:t>$1.8 million in one-time funds, with purchases centering on equipment, technology, classroom and lab materials, library materials, and other faculty and staff support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6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A8AF-973C-7B7D-4D0A-A1C18346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Recurring -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D38C7-FD7E-4F4E-AEDC-640CD99A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$3.5 million to support expansion of current and future Engineering programs (direct appropriation from the NC General Assembly)</a:t>
            </a:r>
          </a:p>
          <a:p>
            <a:r>
              <a:rPr lang="en-US" dirty="0"/>
              <a:t>Planning and initial searches currently underway</a:t>
            </a:r>
          </a:p>
        </p:txBody>
      </p:sp>
    </p:spTree>
    <p:extLst>
      <p:ext uri="{BB962C8B-B14F-4D97-AF65-F5344CB8AC3E}">
        <p14:creationId xmlns:p14="http://schemas.microsoft.com/office/powerpoint/2010/main" val="150091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6F94DD-CDF6-9DD4-3453-C897ADD6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Reallocations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61012-5A9E-88FC-A9B8-582D54A0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543"/>
            <a:ext cx="10515600" cy="4351338"/>
          </a:xfrm>
        </p:spPr>
        <p:txBody>
          <a:bodyPr/>
          <a:lstStyle/>
          <a:p>
            <a:r>
              <a:rPr lang="en-US" dirty="0"/>
              <a:t>All Colleges and the majority of academic support units have reallocated resources in order to meet evolving student needs</a:t>
            </a:r>
          </a:p>
          <a:p>
            <a:r>
              <a:rPr lang="en-US" dirty="0"/>
              <a:t>These include position reallocation, operating budget reallocation, discontinuing software, and entering into shared services agreements.</a:t>
            </a:r>
          </a:p>
        </p:txBody>
      </p:sp>
    </p:spTree>
    <p:extLst>
      <p:ext uri="{BB962C8B-B14F-4D97-AF65-F5344CB8AC3E}">
        <p14:creationId xmlns:p14="http://schemas.microsoft.com/office/powerpoint/2010/main" val="235940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06AA-62DB-224C-D0E1-67A08F55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2024-25 Budget Requests - Recurring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2BE9B-8564-59EC-2D44-C825EEB5A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Support for the next steps of the faculty and staff salary plans</a:t>
            </a:r>
          </a:p>
          <a:p>
            <a:r>
              <a:rPr lang="en-US" sz="2400" dirty="0"/>
              <a:t>Institutional investment in adjunct faculty structural deficit</a:t>
            </a:r>
          </a:p>
          <a:p>
            <a:r>
              <a:rPr lang="en-US" sz="2400" dirty="0"/>
              <a:t>Faculty positions to support enrollment growth</a:t>
            </a:r>
          </a:p>
          <a:p>
            <a:pPr lvl="1"/>
            <a:r>
              <a:rPr lang="en-US" sz="2000" dirty="0"/>
              <a:t>Human Services, Construction Management, School of Art &amp; Design, Psychology, and Communication</a:t>
            </a:r>
          </a:p>
          <a:p>
            <a:r>
              <a:rPr lang="en-US" sz="2400" dirty="0"/>
              <a:t>Operation increases to support:</a:t>
            </a:r>
          </a:p>
          <a:p>
            <a:pPr lvl="1"/>
            <a:r>
              <a:rPr lang="en-US" sz="2000" dirty="0"/>
              <a:t>Staff position support in Stage &amp; Screen, SHS, OIPE, Honors, and HBS</a:t>
            </a:r>
          </a:p>
          <a:p>
            <a:pPr lvl="1"/>
            <a:r>
              <a:rPr lang="en-US" sz="2000" dirty="0"/>
              <a:t>Student tutors</a:t>
            </a:r>
          </a:p>
          <a:p>
            <a:pPr lvl="1"/>
            <a:r>
              <a:rPr lang="en-US" sz="2000" dirty="0"/>
              <a:t>Assessment, Distance Learning, Sponsored Research, Library, Forensic Anthropology, Graduate School, Advising, and Military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342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0B52-9810-AC3C-031A-9D1DC232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University-Wide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B5AC-4A3F-06B8-7B8A-068C96FC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and staff salaries</a:t>
            </a:r>
          </a:p>
          <a:p>
            <a:r>
              <a:rPr lang="en-US" dirty="0"/>
              <a:t>Investment in retention, persistence, and academic quality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9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9299-9590-45CD-F9E4-A90A3A2D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199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284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Poppins</vt:lpstr>
      <vt:lpstr>Office Theme</vt:lpstr>
      <vt:lpstr>Custom Design</vt:lpstr>
      <vt:lpstr>Academic Affairs Budget Forum</vt:lpstr>
      <vt:lpstr>FY 2023-24 Recap</vt:lpstr>
      <vt:lpstr>FY 2023-24 Recap</vt:lpstr>
      <vt:lpstr>New Recurring - Engineering</vt:lpstr>
      <vt:lpstr>Resource Reallocations</vt:lpstr>
      <vt:lpstr>FY 2024-25 Budget Requests - Recurring</vt:lpstr>
      <vt:lpstr>University-Wide Priorities</vt:lpstr>
      <vt:lpstr>Questions?</vt:lpstr>
    </vt:vector>
  </TitlesOfParts>
  <Company>Western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Davis</dc:creator>
  <cp:lastModifiedBy>Linda Davis</cp:lastModifiedBy>
  <cp:revision>15</cp:revision>
  <dcterms:created xsi:type="dcterms:W3CDTF">2023-05-12T19:59:58Z</dcterms:created>
  <dcterms:modified xsi:type="dcterms:W3CDTF">2024-04-08T12:25:24Z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2023-05-12T20:04:45Z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6e902ff4-3046-4623-b620-489c91ef94e2</vt:lpwstr>
  </property>
  <property fmtid="{D5CDD505-2E9C-101B-9397-08002B2CF9AE}" pid="8" name="MSIP_Label_8d321b5f-a4ea-42e4-9273-2f91b9a1a708_ContentBits">
    <vt:lpwstr>0</vt:lpwstr>
  </property>
</Properties>
</file>