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22" r:id="rId3"/>
    <p:sldId id="400" r:id="rId4"/>
    <p:sldId id="405" r:id="rId5"/>
    <p:sldId id="257" r:id="rId6"/>
    <p:sldId id="398" r:id="rId7"/>
    <p:sldId id="372" r:id="rId8"/>
    <p:sldId id="373" r:id="rId9"/>
    <p:sldId id="401" r:id="rId10"/>
    <p:sldId id="402" r:id="rId11"/>
    <p:sldId id="404" r:id="rId12"/>
    <p:sldId id="375" r:id="rId13"/>
    <p:sldId id="376" r:id="rId14"/>
    <p:sldId id="369" r:id="rId15"/>
    <p:sldId id="395" r:id="rId16"/>
    <p:sldId id="387" r:id="rId17"/>
    <p:sldId id="336" r:id="rId18"/>
    <p:sldId id="386" r:id="rId19"/>
    <p:sldId id="399" r:id="rId20"/>
    <p:sldId id="305" r:id="rId21"/>
    <p:sldId id="396" r:id="rId22"/>
    <p:sldId id="334" r:id="rId23"/>
    <p:sldId id="391" r:id="rId24"/>
    <p:sldId id="301" r:id="rId25"/>
    <p:sldId id="300" r:id="rId26"/>
    <p:sldId id="303" r:id="rId27"/>
    <p:sldId id="306" r:id="rId28"/>
    <p:sldId id="308" r:id="rId29"/>
    <p:sldId id="314" r:id="rId30"/>
    <p:sldId id="316" r:id="rId31"/>
    <p:sldId id="321" r:id="rId32"/>
    <p:sldId id="397" r:id="rId33"/>
    <p:sldId id="366" r:id="rId34"/>
    <p:sldId id="394" r:id="rId35"/>
    <p:sldId id="393" r:id="rId36"/>
    <p:sldId id="368" r:id="rId37"/>
    <p:sldId id="359" r:id="rId38"/>
    <p:sldId id="406" r:id="rId39"/>
    <p:sldId id="358" r:id="rId40"/>
    <p:sldId id="356" r:id="rId41"/>
    <p:sldId id="407" r:id="rId42"/>
    <p:sldId id="371" r:id="rId43"/>
    <p:sldId id="390" r:id="rId44"/>
    <p:sldId id="392" r:id="rId45"/>
    <p:sldId id="370" r:id="rId46"/>
    <p:sldId id="379" r:id="rId47"/>
    <p:sldId id="380" r:id="rId48"/>
    <p:sldId id="381" r:id="rId49"/>
    <p:sldId id="383" r:id="rId50"/>
    <p:sldId id="262" r:id="rId51"/>
    <p:sldId id="408" r:id="rId52"/>
    <p:sldId id="265" r:id="rId53"/>
    <p:sldId id="266" r:id="rId54"/>
    <p:sldId id="357" r:id="rId55"/>
    <p:sldId id="410" r:id="rId56"/>
    <p:sldId id="267" r:id="rId57"/>
    <p:sldId id="268" r:id="rId58"/>
    <p:sldId id="409" r:id="rId59"/>
    <p:sldId id="269" r:id="rId60"/>
    <p:sldId id="270" r:id="rId61"/>
    <p:sldId id="271" r:id="rId62"/>
    <p:sldId id="329" r:id="rId63"/>
    <p:sldId id="330" r:id="rId64"/>
    <p:sldId id="331" r:id="rId65"/>
    <p:sldId id="332" r:id="rId66"/>
    <p:sldId id="264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bw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4545" autoAdjust="0"/>
    <p:restoredTop sz="86424" autoAdjust="0"/>
  </p:normalViewPr>
  <p:slideViewPr>
    <p:cSldViewPr snapToGrid="0" snapToObjects="1">
      <p:cViewPr varScale="1">
        <p:scale>
          <a:sx n="92" d="100"/>
          <a:sy n="92" d="100"/>
        </p:scale>
        <p:origin x="-1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aobrian\Desktop\ACOEM%20IBI%20NPC%20Study%20Top%2010%20Overall%20all%2010%20Employers%20Charts%20and%20Phase%202%20Top%2010%20Charts%205-18-09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0286296449786"/>
          <c:y val="0.093777777777778"/>
          <c:w val="0.793657273104027"/>
          <c:h val="0.547244969378828"/>
        </c:manualLayout>
      </c:layout>
      <c:barChart>
        <c:barDir val="col"/>
        <c:grouping val="stacked"/>
        <c:ser>
          <c:idx val="0"/>
          <c:order val="0"/>
          <c:tx>
            <c:strRef>
              <c:f>'Phase 2 Top 10 Total Cost Data '!$B$1</c:f>
              <c:strCache>
                <c:ptCount val="1"/>
                <c:pt idx="0">
                  <c:v>N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'!$B$2:$B$11</c:f>
            </c:numRef>
          </c:val>
        </c:ser>
        <c:ser>
          <c:idx val="1"/>
          <c:order val="1"/>
          <c:tx>
            <c:strRef>
              <c:f>'Phase 2 Top 10 Total Cost Data '!$C$1</c:f>
              <c:strCache>
                <c:ptCount val="1"/>
                <c:pt idx="0">
                  <c:v>Total Pharm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'!$C$2:$C$11</c:f>
            </c:numRef>
          </c:val>
        </c:ser>
        <c:ser>
          <c:idx val="2"/>
          <c:order val="2"/>
          <c:tx>
            <c:strRef>
              <c:f>'Phase 2 Top 10 Total Cost Data '!$D$1</c:f>
              <c:strCache>
                <c:ptCount val="1"/>
                <c:pt idx="0">
                  <c:v>Total Med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'!$D$2:$D$11</c:f>
            </c:numRef>
          </c:val>
        </c:ser>
        <c:ser>
          <c:idx val="3"/>
          <c:order val="3"/>
          <c:tx>
            <c:strRef>
              <c:f>'Phase 2 Top 10 Total Cost Data '!$E$1</c:f>
              <c:strCache>
                <c:ptCount val="1"/>
                <c:pt idx="0">
                  <c:v>Avg. Pharm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'!$E$2:$E$11</c:f>
            </c:numRef>
          </c:val>
        </c:ser>
        <c:ser>
          <c:idx val="4"/>
          <c:order val="4"/>
          <c:tx>
            <c:strRef>
              <c:f>'Phase 2 Top 10 Total Cost Data '!$F$1</c:f>
              <c:strCache>
                <c:ptCount val="1"/>
                <c:pt idx="0">
                  <c:v>Avg. Med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'!$F$2:$F$11</c:f>
            </c:numRef>
          </c:val>
        </c:ser>
        <c:ser>
          <c:idx val="5"/>
          <c:order val="5"/>
          <c:tx>
            <c:strRef>
              <c:f>'Phase 2 Top 10 Total Cost Data '!$G$1</c:f>
              <c:strCache>
                <c:ptCount val="1"/>
                <c:pt idx="0">
                  <c:v>Avg. Med &amp; Pharm 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'!$G$2:$G$11</c:f>
            </c:numRef>
          </c:val>
        </c:ser>
        <c:ser>
          <c:idx val="6"/>
          <c:order val="6"/>
          <c:tx>
            <c:strRef>
              <c:f>'Phase 2 Top 10 Total Cost Data '!$H$1</c:f>
              <c:strCache>
                <c:ptCount val="1"/>
                <c:pt idx="0">
                  <c:v>Abs not cond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'!$H$2:$H$11</c:f>
            </c:numRef>
          </c:val>
        </c:ser>
        <c:ser>
          <c:idx val="7"/>
          <c:order val="7"/>
          <c:tx>
            <c:strRef>
              <c:f>'Phase 2 Top 10 Total Cost Data '!$I$1</c:f>
              <c:strCache>
                <c:ptCount val="1"/>
                <c:pt idx="0">
                  <c:v>Pres not cond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'!$I$2:$I$11</c:f>
            </c:numRef>
          </c:val>
        </c:ser>
        <c:ser>
          <c:idx val="8"/>
          <c:order val="8"/>
          <c:tx>
            <c:strRef>
              <c:f>'Phase 2 Top 10 Total Cost Data '!$J$1</c:f>
              <c:strCache>
                <c:ptCount val="1"/>
                <c:pt idx="0">
                  <c:v>Total not cond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'!$J$2:$J$11</c:f>
            </c:numRef>
          </c:val>
        </c:ser>
        <c:ser>
          <c:idx val="9"/>
          <c:order val="9"/>
          <c:tx>
            <c:strRef>
              <c:f>'Phase 2 Top 10 Total Cost Data '!$K$1</c:f>
              <c:strCache>
                <c:ptCount val="1"/>
                <c:pt idx="0">
                  <c:v>Salary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'!$K$2:$K$11</c:f>
            </c:numRef>
          </c:val>
        </c:ser>
        <c:ser>
          <c:idx val="10"/>
          <c:order val="10"/>
          <c:tx>
            <c:strRef>
              <c:f>'Phase 2 Top 10 Total Cost Data '!$L$1</c:f>
              <c:strCache>
                <c:ptCount val="1"/>
                <c:pt idx="0">
                  <c:v>Industry Multiplier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'!$L$2:$L$11</c:f>
            </c:numRef>
          </c:val>
        </c:ser>
        <c:ser>
          <c:idx val="11"/>
          <c:order val="11"/>
          <c:tx>
            <c:strRef>
              <c:f>'Phase 2 Top 10 Total Cost Data '!$M$1</c:f>
              <c:strCache>
                <c:ptCount val="1"/>
                <c:pt idx="0">
                  <c:v>Benefit Load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'!$M$2:$M$11</c:f>
            </c:numRef>
          </c:val>
        </c:ser>
        <c:ser>
          <c:idx val="12"/>
          <c:order val="12"/>
          <c:tx>
            <c:strRef>
              <c:f>'Phase 2 Top 10 Total Cost Data '!$N$1</c:f>
              <c:strCache>
                <c:ptCount val="1"/>
                <c:pt idx="0">
                  <c:v>Avg. Abs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'!$N$2:$N$11</c:f>
            </c:numRef>
          </c:val>
        </c:ser>
        <c:ser>
          <c:idx val="13"/>
          <c:order val="13"/>
          <c:tx>
            <c:strRef>
              <c:f>'Phase 2 Top 10 Total Cost Data '!$O$1</c:f>
              <c:strCache>
                <c:ptCount val="1"/>
                <c:pt idx="0">
                  <c:v>Avg. Pres</c:v>
                </c:pt>
              </c:strCache>
            </c:strRef>
          </c:tx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'!$O$2:$O$11</c:f>
            </c:numRef>
          </c:val>
        </c:ser>
        <c:ser>
          <c:idx val="14"/>
          <c:order val="14"/>
          <c:tx>
            <c:strRef>
              <c:f>'Phase 2 Top 10 Total Cost Data '!$P$1</c:f>
              <c:strCache>
                <c:ptCount val="1"/>
                <c:pt idx="0">
                  <c:v>Medical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'!$P$2:$P$11</c:f>
              <c:numCache>
                <c:formatCode>"$"#,##0_);\("$"#,##0\)</c:formatCode>
                <c:ptCount val="10"/>
                <c:pt idx="0">
                  <c:v>55338.4682988436</c:v>
                </c:pt>
                <c:pt idx="1">
                  <c:v>16699.42050130184</c:v>
                </c:pt>
                <c:pt idx="2">
                  <c:v>33840.99303090679</c:v>
                </c:pt>
                <c:pt idx="3">
                  <c:v>125753.9767658453</c:v>
                </c:pt>
                <c:pt idx="4">
                  <c:v>8082.403803735107</c:v>
                </c:pt>
                <c:pt idx="5">
                  <c:v>9481.804755822238</c:v>
                </c:pt>
                <c:pt idx="6">
                  <c:v>15754.07237822829</c:v>
                </c:pt>
                <c:pt idx="7">
                  <c:v>148584.8686771407</c:v>
                </c:pt>
                <c:pt idx="8">
                  <c:v>116711.0428842874</c:v>
                </c:pt>
                <c:pt idx="9">
                  <c:v>15725.5377908234</c:v>
                </c:pt>
              </c:numCache>
            </c:numRef>
          </c:val>
        </c:ser>
        <c:ser>
          <c:idx val="15"/>
          <c:order val="15"/>
          <c:tx>
            <c:strRef>
              <c:f>'Phase 2 Top 10 Total Cost Data '!$Q$1</c:f>
              <c:strCache>
                <c:ptCount val="1"/>
                <c:pt idx="0">
                  <c:v>Drug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'!$Q$2:$Q$11</c:f>
              <c:numCache>
                <c:formatCode>"$"#,##0_);\("$"#,##0\)</c:formatCode>
                <c:ptCount val="10"/>
                <c:pt idx="0">
                  <c:v>24728.86634738204</c:v>
                </c:pt>
                <c:pt idx="1">
                  <c:v>294.784857720354</c:v>
                </c:pt>
                <c:pt idx="2">
                  <c:v>32259.4702105145</c:v>
                </c:pt>
                <c:pt idx="3">
                  <c:v>3053.3482499416</c:v>
                </c:pt>
                <c:pt idx="4">
                  <c:v>15486.09070489625</c:v>
                </c:pt>
                <c:pt idx="5">
                  <c:v>38278.34921586901</c:v>
                </c:pt>
                <c:pt idx="6">
                  <c:v>27876.07158818626</c:v>
                </c:pt>
                <c:pt idx="7">
                  <c:v>3620.418376261832</c:v>
                </c:pt>
                <c:pt idx="8">
                  <c:v>2806.42748192851</c:v>
                </c:pt>
                <c:pt idx="9">
                  <c:v>36551.08302072851</c:v>
                </c:pt>
              </c:numCache>
            </c:numRef>
          </c:val>
        </c:ser>
        <c:ser>
          <c:idx val="16"/>
          <c:order val="16"/>
          <c:tx>
            <c:strRef>
              <c:f>'Phase 2 Top 10 Total Cost Data '!$R$1</c:f>
              <c:strCache>
                <c:ptCount val="1"/>
                <c:pt idx="0">
                  <c:v>Absenteeism</c:v>
                </c:pt>
              </c:strCache>
            </c:strRef>
          </c:tx>
          <c:spPr>
            <a:solidFill>
              <a:srgbClr val="002060"/>
            </a:solidFill>
          </c:spPr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'!$R$2:$R$11</c:f>
              <c:numCache>
                <c:formatCode>"$"#,##0_);\("$"#,##0\)</c:formatCode>
                <c:ptCount val="10"/>
                <c:pt idx="0">
                  <c:v>96056.79599723572</c:v>
                </c:pt>
                <c:pt idx="1">
                  <c:v>99293.89475463665</c:v>
                </c:pt>
                <c:pt idx="2">
                  <c:v>101796.399598386</c:v>
                </c:pt>
                <c:pt idx="3">
                  <c:v>68129.92814399974</c:v>
                </c:pt>
                <c:pt idx="4">
                  <c:v>82868.55689616439</c:v>
                </c:pt>
                <c:pt idx="5">
                  <c:v>86179.27538433975</c:v>
                </c:pt>
                <c:pt idx="6">
                  <c:v>72565.78901156097</c:v>
                </c:pt>
                <c:pt idx="7">
                  <c:v>29849.54647991296</c:v>
                </c:pt>
                <c:pt idx="8">
                  <c:v>35998.84002600421</c:v>
                </c:pt>
                <c:pt idx="9">
                  <c:v>72694.65918553648</c:v>
                </c:pt>
              </c:numCache>
            </c:numRef>
          </c:val>
        </c:ser>
        <c:ser>
          <c:idx val="17"/>
          <c:order val="17"/>
          <c:tx>
            <c:strRef>
              <c:f>'Phase 2 Top 10 Total Cost Data '!$S$1</c:f>
              <c:strCache>
                <c:ptCount val="1"/>
                <c:pt idx="0">
                  <c:v>Presenteeism</c:v>
                </c:pt>
              </c:strCache>
            </c:strRef>
          </c:tx>
          <c:spPr>
            <a:solidFill>
              <a:srgbClr val="6EA92D"/>
            </a:solidFill>
          </c:spPr>
          <c:cat>
            <c:strRef>
              <c:f>'Phase 2 Top 10 Total Cost Data '!$A$2:$A$11</c:f>
              <c:strCache>
                <c:ptCount val="10"/>
                <c:pt idx="0">
                  <c:v>Depression</c:v>
                </c:pt>
                <c:pt idx="1">
                  <c:v>Obesity</c:v>
                </c:pt>
                <c:pt idx="2">
                  <c:v>Arthritis</c:v>
                </c:pt>
                <c:pt idx="3">
                  <c:v>Back/Neck Pain</c:v>
                </c:pt>
                <c:pt idx="4">
                  <c:v>Anxiety</c:v>
                </c:pt>
                <c:pt idx="5">
                  <c:v>GERD</c:v>
                </c:pt>
                <c:pt idx="6">
                  <c:v>Allergy</c:v>
                </c:pt>
                <c:pt idx="7">
                  <c:v>Other Cancer</c:v>
                </c:pt>
                <c:pt idx="8">
                  <c:v>Other Chronic Pain</c:v>
                </c:pt>
                <c:pt idx="9">
                  <c:v>Hypertension</c:v>
                </c:pt>
              </c:strCache>
            </c:strRef>
          </c:cat>
          <c:val>
            <c:numRef>
              <c:f>'Phase 2 Top 10 Total Cost Data '!$S$2:$S$11</c:f>
              <c:numCache>
                <c:formatCode>"$"#,##0</c:formatCode>
                <c:ptCount val="10"/>
                <c:pt idx="0">
                  <c:v>186490.3985440158</c:v>
                </c:pt>
                <c:pt idx="1">
                  <c:v>151864.7249977737</c:v>
                </c:pt>
                <c:pt idx="2">
                  <c:v>77095.01718916597</c:v>
                </c:pt>
                <c:pt idx="3">
                  <c:v>46921.69644641058</c:v>
                </c:pt>
                <c:pt idx="4">
                  <c:v>132582.0643193928</c:v>
                </c:pt>
                <c:pt idx="5">
                  <c:v>82429.7010474212</c:v>
                </c:pt>
                <c:pt idx="6">
                  <c:v>88576.29034782437</c:v>
                </c:pt>
                <c:pt idx="7">
                  <c:v>5617.831116913362</c:v>
                </c:pt>
                <c:pt idx="8">
                  <c:v>24694.2706601893</c:v>
                </c:pt>
                <c:pt idx="9">
                  <c:v>46817.65281823761</c:v>
                </c:pt>
              </c:numCache>
            </c:numRef>
          </c:val>
        </c:ser>
        <c:gapWidth val="10"/>
        <c:overlap val="100"/>
        <c:axId val="582175912"/>
        <c:axId val="644241880"/>
      </c:barChart>
      <c:catAx>
        <c:axId val="582175912"/>
        <c:scaling>
          <c:orientation val="minMax"/>
        </c:scaling>
        <c:axPos val="b"/>
        <c:tickLblPos val="nextTo"/>
        <c:txPr>
          <a:bodyPr rot="3240000"/>
          <a:lstStyle/>
          <a:p>
            <a: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44241880"/>
        <c:crosses val="autoZero"/>
        <c:auto val="1"/>
        <c:lblAlgn val="ctr"/>
        <c:lblOffset val="100"/>
      </c:catAx>
      <c:valAx>
        <c:axId val="644241880"/>
        <c:scaling>
          <c:orientation val="minMax"/>
        </c:scaling>
        <c:axPos val="l"/>
        <c:numFmt formatCode="&quot;$&quot;#,##0_);\(&quot;$&quot;#,##0\)" sourceLinked="1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82175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018303633101"/>
          <c:y val="0.126132429648825"/>
          <c:w val="0.172788713910761"/>
          <c:h val="0.185006474190729"/>
        </c:manualLayout>
      </c:layout>
      <c:txPr>
        <a:bodyPr/>
        <a:lstStyle/>
        <a:p>
          <a:pPr>
            <a:defRPr sz="1600">
              <a:solidFill>
                <a:schemeClr val="bg1"/>
              </a:solidFill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solidFill>
      <a:srgbClr val="DADADA"/>
    </a:solidFill>
  </c:sp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0.67544</cdr:x>
      <cdr:y>0.91308</cdr:y>
    </cdr:from>
    <cdr:to>
      <cdr:x>1</cdr:x>
      <cdr:y>0.98977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5867400" y="5496580"/>
          <a:ext cx="28194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5pPr>
          <a:lvl6pPr marL="2286000" algn="l" defTabSz="914400" rtl="0" eaLnBrk="1" latinLnBrk="0" hangingPunct="1"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6pPr>
          <a:lvl7pPr marL="2743200" algn="l" defTabSz="914400" rtl="0" eaLnBrk="1" latinLnBrk="0" hangingPunct="1"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7pPr>
          <a:lvl8pPr marL="3200400" algn="l" defTabSz="914400" rtl="0" eaLnBrk="1" latinLnBrk="0" hangingPunct="1"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8pPr>
          <a:lvl9pPr marL="3657600" algn="l" defTabSz="914400" rtl="0" eaLnBrk="1" latinLnBrk="0" hangingPunct="1">
            <a:defRPr kern="1200">
              <a:solidFill>
                <a:srgbClr val="FFFFFF"/>
              </a:solidFill>
              <a:latin typeface="Garamond" charset="0"/>
              <a:ea typeface="ＭＳ Ｐゴシック" charset="-128"/>
            </a:defRPr>
          </a:lvl9pPr>
        </a:lstStyle>
        <a:p xmlns:a="http://schemas.openxmlformats.org/drawingml/2006/main">
          <a:r>
            <a:rPr lang="en-US" sz="1200" dirty="0" smtClean="0"/>
            <a:t>Frank deGruy (2010). Kentucky Policy Summit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EE049-FD3C-634B-B709-5056803B7F85}" type="datetimeFigureOut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C4166-1FE8-4D4C-883E-454AACD898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40B9D-F3B5-6A47-B1D2-5A5AE6FC4A41}" type="datetimeFigureOut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B2418-5519-F344-8973-63C5532EA1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could it be what was predicted is coming true?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good at what we do and very cost effective. However,</a:t>
            </a:r>
            <a:r>
              <a:rPr lang="en-US" baseline="0" dirty="0" smtClean="0"/>
              <a:t> not good at ADHD.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good at what we do. What we do effects the </a:t>
            </a:r>
            <a:r>
              <a:rPr lang="en-US" dirty="0" err="1" smtClean="0"/>
              <a:t>neurochemical</a:t>
            </a:r>
            <a:r>
              <a:rPr lang="en-US" dirty="0" smtClean="0"/>
              <a:t> and physiology of our clients. We are health care providers. Grossly underpaid, but effective.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viable health care providers we</a:t>
            </a:r>
            <a:r>
              <a:rPr lang="en-US" baseline="0" dirty="0" smtClean="0"/>
              <a:t> need to be good at what we do.  And we need to utilize evidence based approaches that can increase the likelihood of positive client outcomes.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good at what we do but we’re terribly inconsistent AND we do not utilize brief evidence based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landscape of</a:t>
            </a:r>
            <a:r>
              <a:rPr lang="en-US" baseline="0" dirty="0" smtClean="0"/>
              <a:t> counseling is</a:t>
            </a:r>
            <a:r>
              <a:rPr lang="en-US" dirty="0" smtClean="0"/>
              <a:t> changing and we must keep up with needs and demands.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follows are strategies that can increase the likelihood of client outcome but we</a:t>
            </a:r>
            <a:r>
              <a:rPr lang="en-US" baseline="0" dirty="0" smtClean="0"/>
              <a:t> acknowledge the ART of what you do. We can frame sessions well and still allow the art to flow in session.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should all be asking this question of our clients/students.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Ways to increase</a:t>
            </a:r>
            <a:r>
              <a:rPr lang="en-US" baseline="0" dirty="0" smtClean="0"/>
              <a:t> relationship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TX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Titles and times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often in classroom guidance and groups and individual therapy are you making students</a:t>
            </a:r>
            <a:r>
              <a:rPr lang="en-US" baseline="0" dirty="0" smtClean="0"/>
              <a:t> aware that they increase their intelligence?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your clients know this? How might you instill this FACT?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we increase GRIT?  The MCII may be one to do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perspective. Can you address problems AND</a:t>
            </a:r>
            <a:r>
              <a:rPr lang="en-US" baseline="0" dirty="0" smtClean="0"/>
              <a:t> help clients focus on strengths?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robust</a:t>
            </a:r>
            <a:r>
              <a:rPr lang="en-US" baseline="0" dirty="0" smtClean="0"/>
              <a:t> research today. Thoughts are just thoughts. Choose which ones you engage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are doing brief Tx by default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research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Neuropsychologists say we develop semantic networks that keep playing themselves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Allowing</a:t>
            </a:r>
            <a:r>
              <a:rPr lang="en-US" baseline="0" dirty="0" smtClean="0"/>
              <a:t> clients to continually revictimize themselves with the same or related stories is akin to kicking back and watching your kid run with scissors—He’ll run it out of his system?! I can tell you love running with scissors. You feel a thrill when you run with scissors. **Or, a SA counselor saying, just keep using until you get it out of your system.  Are you building stamina and cog restr.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Best treated with ongoing psych-educational groups—Structured group format.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believe in integrating theories to best meet the needs</a:t>
            </a:r>
            <a:r>
              <a:rPr lang="en-US" baseline="0" dirty="0" smtClean="0"/>
              <a:t> of our clients. As counselors, we can handle ambiguity.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use one of the concepts of brief to look at this important strategy.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“Name it to Tame it.” Research support this intervention.  Normalizes children’s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 visuals. Make it concrete and funny.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not to be done until client can adequately elicit relaxation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hearts fly. You make my heart fly.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I’ve been interested in this for a long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Mental health and SA Tx</a:t>
            </a:r>
            <a:r>
              <a:rPr lang="en-US" baseline="0" dirty="0" smtClean="0"/>
              <a:t> were once separated (as late as the 90s). We learned that it was more effective to treat both conditions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EFBC-FA57-B547-9E80-2A5BC336B5D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</a:t>
            </a:r>
            <a:r>
              <a:rPr lang="en-US" baseline="0" dirty="0" smtClean="0"/>
              <a:t> are finally learning the need to treat medical and mental health care together.  But it is a challenge, more so than combining MH and SA,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two very different billing and payment structures and myriad of nontransparent cost structures dictated by insurance companies.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EFBC-FA57-B547-9E80-2A5BC336B5D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study shedding bridging</a:t>
            </a:r>
            <a:r>
              <a:rPr lang="en-US" baseline="0" dirty="0" smtClean="0"/>
              <a:t> mental and medical care, AND the need to treat both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2418-5519-F344-8973-63C5532EA1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AB01F-1E2F-443C-AE73-F89B98C2A93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12</a:t>
            </a:fld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Our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 skills as counselors are needed because - 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Ex)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 11-15% of diabetic will have a mental illness </a:t>
            </a:r>
            <a:r>
              <a:rPr lang="en-US" baseline="0" dirty="0" err="1" smtClean="0">
                <a:latin typeface="Arial" pitchFamily="34" charset="0"/>
                <a:ea typeface="ＭＳ Ｐゴシック" pitchFamily="34" charset="-128"/>
              </a:rPr>
              <a:t>Dx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.  50% will have depressive symptoms but don’t meet criteria for DX. 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Presenteeism – Show up to work but not effective. Drug – cost of drugs: employers pay for drugs in healthcare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EFBC-FA57-B547-9E80-2A5BC336B5D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B02C-7497-1E44-816F-2600DE0027D6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0915-B95F-FD4C-9FE3-2C5F4FEB058C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54BE-801B-9347-9B14-2E33404C7C50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D9-1676-2343-AFB3-A27D205CF1FB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1E1BD-F367-5D45-968F-E22198171E63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D3E0-A1F6-C148-9E45-F8E429082034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EE9BA-B3E4-0E45-8585-3456B7AF7EF2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AFC7-C4F1-1C4F-9EA6-5050A64C4948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B817-D551-EF4E-B4CC-A7E5B4C45E4E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809A-D3EB-0D48-82F8-DAC7107D5407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A889B-2E25-864B-A978-4D2036EFC215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9B29-91CD-564F-92A2-3D23C7BD8ACB}" type="datetime1">
              <a:rPr lang="en-US" smtClean="0"/>
              <a:pPr/>
              <a:t>4/23/13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CDA1A-7C85-7647-A403-1944E2ABE1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wsipp.wa.gov/pub.asp?docid=12-04-120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xrHgOoNBiW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a.org/news/press/releases/2012/08/resolution-psychotherapy.aspx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ottdmiller.com/?q=node/6" TargetMode="External"/><Relationship Id="rId3" Type="http://schemas.openxmlformats.org/officeDocument/2006/relationships/hyperlink" Target="http://www.youtube.com/watch?v=ag7AybUh1Ik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.upenn.edu/~duckwort/gritscale.htm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youtube.com/watch?v=eCABbYrZZIs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X6KpNU4ioc" TargetMode="External"/><Relationship Id="rId4" Type="http://schemas.openxmlformats.org/officeDocument/2006/relationships/hyperlink" Target="http://www.youtube.com/watch?v=insKHm381T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insKHm381TA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9626"/>
            <a:ext cx="7772400" cy="240657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Using Brief Evidence</a:t>
            </a:r>
            <a:r>
              <a:rPr lang="en-US" sz="5400" b="1" dirty="0" smtClean="0">
                <a:solidFill>
                  <a:srgbClr val="FFFF00"/>
                </a:solidFill>
              </a:rPr>
              <a:t>-Based </a:t>
            </a:r>
            <a:r>
              <a:rPr lang="en-US" sz="5400" b="1" dirty="0" smtClean="0">
                <a:solidFill>
                  <a:srgbClr val="FFFF00"/>
                </a:solidFill>
              </a:rPr>
              <a:t>S</a:t>
            </a:r>
            <a:r>
              <a:rPr lang="en-US" sz="5400" b="1" dirty="0" smtClean="0">
                <a:solidFill>
                  <a:srgbClr val="FFFF00"/>
                </a:solidFill>
              </a:rPr>
              <a:t>trategies </a:t>
            </a:r>
            <a:r>
              <a:rPr lang="en-US" sz="5400" b="1" dirty="0" smtClean="0">
                <a:solidFill>
                  <a:srgbClr val="FFFF00"/>
                </a:solidFill>
              </a:rPr>
              <a:t>to help Students Thrive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1744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Drs. Russ </a:t>
            </a:r>
            <a:r>
              <a:rPr lang="en-US" dirty="0" smtClean="0"/>
              <a:t>Curtis, Melodie Frick, Heather Thompson, &amp; Mary Deck</a:t>
            </a:r>
          </a:p>
          <a:p>
            <a:r>
              <a:rPr lang="en-US" dirty="0" smtClean="0"/>
              <a:t>Western Carolina University</a:t>
            </a:r>
          </a:p>
          <a:p>
            <a:r>
              <a:rPr lang="en-US" dirty="0" smtClean="0"/>
              <a:t>April 25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ACE Study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4 or more childhood incidents = 12 fold increase in alcoholism, drug abuse, depression, and suicide attempts</a:t>
            </a:r>
          </a:p>
          <a:p>
            <a:r>
              <a:rPr lang="en-US" dirty="0" smtClean="0"/>
              <a:t>ACE ≥ 4 = 51% more likely to exhibit behavior/learning problems and obesity than kids with ACE of 0 </a:t>
            </a:r>
            <a:r>
              <a:rPr lang="en-US" sz="2400" dirty="0" smtClean="0"/>
              <a:t>(Burke et al., 2011)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Mechanism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Early trauma causes methyl groups in the brain to attach to genes that regulate the production of stress hormones.  This disrupts the genes keeping them from properly regulating stress hormones. </a:t>
            </a:r>
            <a:r>
              <a:rPr lang="en-US" sz="2400" dirty="0" smtClean="0"/>
              <a:t>(</a:t>
            </a:r>
            <a:r>
              <a:rPr lang="en-US" sz="2400" dirty="0" err="1" smtClean="0"/>
              <a:t>Meaney</a:t>
            </a:r>
            <a:r>
              <a:rPr lang="en-US" sz="2400" dirty="0" smtClean="0"/>
              <a:t> in Tough’s 3.21.11 </a:t>
            </a:r>
            <a:r>
              <a:rPr lang="en-US" sz="2400" i="1" dirty="0" smtClean="0"/>
              <a:t>New Yorker</a:t>
            </a:r>
            <a:r>
              <a:rPr lang="en-US" sz="2400" dirty="0" smtClean="0"/>
              <a:t>)</a:t>
            </a:r>
          </a:p>
          <a:p>
            <a:r>
              <a:rPr lang="en-US" dirty="0" smtClean="0"/>
              <a:t>ACE </a:t>
            </a:r>
            <a:r>
              <a:rPr lang="en-US" u="sng" dirty="0" smtClean="0"/>
              <a:t>&gt;</a:t>
            </a:r>
            <a:r>
              <a:rPr lang="en-US" dirty="0" smtClean="0"/>
              <a:t> 7 who </a:t>
            </a:r>
            <a:r>
              <a:rPr lang="en-US" b="1" dirty="0" smtClean="0">
                <a:solidFill>
                  <a:srgbClr val="FFFF00"/>
                </a:solidFill>
              </a:rPr>
              <a:t>DID NOT </a:t>
            </a:r>
            <a:r>
              <a:rPr lang="en-US" dirty="0" smtClean="0"/>
              <a:t>smoke, drink in excess, and were not overweight = over 300% more likely to be at risk of heart disease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Common Medical Illnesses </a:t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</a:b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and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Depression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71800" y="29432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667000" y="1890713"/>
            <a:ext cx="3657600" cy="3352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00400" y="21336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Times New Roman" pitchFamily="18" charset="0"/>
              </a:rPr>
              <a:t>Major </a:t>
            </a:r>
          </a:p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Times New Roman" pitchFamily="18" charset="0"/>
              </a:rPr>
              <a:t>Depression</a:t>
            </a: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4419600" y="4191000"/>
            <a:ext cx="2133600" cy="2133600"/>
          </a:xfrm>
          <a:prstGeom prst="ellipse">
            <a:avLst/>
          </a:prstGeom>
          <a:solidFill>
            <a:schemeClr val="tx2">
              <a:alpha val="7882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5257800" y="2438400"/>
            <a:ext cx="2133600" cy="1981200"/>
          </a:xfrm>
          <a:prstGeom prst="ellipse">
            <a:avLst/>
          </a:prstGeom>
          <a:solidFill>
            <a:schemeClr val="tx2">
              <a:alpha val="7882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172200" y="3124200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solidFill>
                  <a:schemeClr val="bg2"/>
                </a:solidFill>
                <a:latin typeface="Times New Roman" pitchFamily="18" charset="0"/>
              </a:rPr>
              <a:t>Stroke</a:t>
            </a: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1066800" y="2514600"/>
            <a:ext cx="2133600" cy="2133600"/>
          </a:xfrm>
          <a:prstGeom prst="ellipse">
            <a:avLst/>
          </a:prstGeom>
          <a:solidFill>
            <a:schemeClr val="tx2">
              <a:alpha val="7882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90600" y="2895600"/>
            <a:ext cx="1676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2"/>
                </a:solidFill>
                <a:latin typeface="Times New Roman" pitchFamily="18" charset="0"/>
              </a:rPr>
              <a:t>Multi-condition Seniors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876800" y="5305425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2"/>
                </a:solidFill>
                <a:latin typeface="Times New Roman" pitchFamily="18" charset="0"/>
              </a:rPr>
              <a:t>Diabetes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590800" y="3352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23%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572000" y="4467225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11-15</a:t>
            </a:r>
            <a:r>
              <a:rPr lang="en-US" sz="2200" b="1" dirty="0">
                <a:solidFill>
                  <a:schemeClr val="bg2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105400" y="3200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30-50%</a:t>
            </a:r>
          </a:p>
        </p:txBody>
      </p:sp>
      <p:sp>
        <p:nvSpPr>
          <p:cNvPr id="16399" name="Oval 15"/>
          <p:cNvSpPr>
            <a:spLocks noChangeArrowheads="1"/>
          </p:cNvSpPr>
          <p:nvPr/>
        </p:nvSpPr>
        <p:spPr bwMode="auto">
          <a:xfrm>
            <a:off x="2362200" y="4038600"/>
            <a:ext cx="2133600" cy="2133600"/>
          </a:xfrm>
          <a:prstGeom prst="ellipse">
            <a:avLst/>
          </a:prstGeom>
          <a:solidFill>
            <a:schemeClr val="tx2">
              <a:alpha val="7882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819400" y="5181600"/>
            <a:ext cx="1295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2"/>
                </a:solidFill>
                <a:latin typeface="Times New Roman" pitchFamily="18" charset="0"/>
              </a:rPr>
              <a:t>Heart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</a:rPr>
              <a:t>Disease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3352800" y="446722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15-20%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152400" y="304800"/>
            <a:ext cx="899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cs typeface="Arial" pitchFamily="34" charset="0"/>
              </a:rPr>
              <a:t>Top 10 Health Conditions Driving Full Costs for Employers </a:t>
            </a:r>
          </a:p>
          <a:p>
            <a:pPr algn="ctr"/>
            <a:r>
              <a:rPr lang="en-US" sz="2800" dirty="0">
                <a:cs typeface="Arial" pitchFamily="34" charset="0"/>
              </a:rPr>
              <a:t>(Med + RX + Absenteeism + Presenteeism) Costs/1000 FTEs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0" y="6096000"/>
            <a:ext cx="487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708688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r>
              <a:rPr lang="en-US" sz="1400" b="1" dirty="0"/>
              <a:t>Loeppke, R., et al., "Health and Productivity as a Business Strategy: A Multi-Employer Study“.  </a:t>
            </a:r>
            <a:r>
              <a:rPr lang="en-US" sz="1400" b="1" i="1" dirty="0"/>
              <a:t>JOEM</a:t>
            </a:r>
            <a:r>
              <a:rPr lang="en-US" sz="1400" b="1" dirty="0"/>
              <a:t>. 2009;51(4):411-428.</a:t>
            </a:r>
          </a:p>
          <a:p>
            <a:endParaRPr lang="en-US" sz="14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Russ Curtis 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 2004…</a:t>
            </a:r>
            <a:endParaRPr lang="en-US" sz="4400" dirty="0"/>
          </a:p>
        </p:txBody>
      </p:sp>
      <p:pic>
        <p:nvPicPr>
          <p:cNvPr id="8" name="Content Placeholder 7" descr="Masaru Emoto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999" r="-799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400" dirty="0" smtClean="0"/>
              <a:t>“It may well be that the </a:t>
            </a:r>
            <a:r>
              <a:rPr lang="en-US" sz="4400" dirty="0" smtClean="0">
                <a:solidFill>
                  <a:srgbClr val="FFFF00"/>
                </a:solidFill>
              </a:rPr>
              <a:t>physicians of the future </a:t>
            </a:r>
            <a:r>
              <a:rPr lang="en-US" sz="4400" dirty="0" smtClean="0"/>
              <a:t>will be more like </a:t>
            </a:r>
            <a:r>
              <a:rPr lang="en-US" sz="4400" dirty="0" smtClean="0">
                <a:solidFill>
                  <a:srgbClr val="FFFF00"/>
                </a:solidFill>
              </a:rPr>
              <a:t>counselors</a:t>
            </a:r>
            <a:r>
              <a:rPr lang="en-US" sz="4400" dirty="0" smtClean="0"/>
              <a:t> than the doctors we have today.”</a:t>
            </a:r>
          </a:p>
          <a:p>
            <a:r>
              <a:rPr lang="en-US" sz="4400" dirty="0" smtClean="0"/>
              <a:t>-</a:t>
            </a:r>
            <a:r>
              <a:rPr lang="en-US" sz="2353" dirty="0" smtClean="0"/>
              <a:t>Masaru Emoto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Return on Investment of Therapy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benefits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Net benefit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Odds of net present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CBT adult depression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$15,632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$227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$15,405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100%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CBT adult anxiety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$17,731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$341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$17,390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97%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CBT child trauma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$8,929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$317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$9,246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100%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Group CBT child anxiety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$7,247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$393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$7,640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98%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CBT adolescent depression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$3,441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$484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$2,957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99%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CBT child ADHD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($37)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$985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($1,021)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70574" y="6096000"/>
            <a:ext cx="3067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Lee et al. (2012)</a:t>
            </a:r>
          </a:p>
          <a:p>
            <a:r>
              <a:rPr lang="en-US" sz="1200" dirty="0" smtClean="0">
                <a:hlinkClick r:id="rId3"/>
              </a:rPr>
              <a:t>http://www.wsipp.wa.gov/pub.asp?docid=12-04-1201</a:t>
            </a:r>
            <a:endParaRPr lang="en-US" sz="1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Health Care Providers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Brain CSL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0353" r="-20353"/>
          <a:stretch>
            <a:fillRect/>
          </a:stretch>
        </p:blipFill>
        <p:spPr>
          <a:xfrm>
            <a:off x="235165" y="1300824"/>
            <a:ext cx="8561554" cy="4708525"/>
          </a:xfrm>
        </p:spPr>
      </p:pic>
      <p:sp>
        <p:nvSpPr>
          <p:cNvPr id="5" name="TextBox 4"/>
          <p:cNvSpPr txBox="1"/>
          <p:nvPr/>
        </p:nvSpPr>
        <p:spPr>
          <a:xfrm>
            <a:off x="235165" y="2085427"/>
            <a:ext cx="1348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Phobia before CBT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939" y="2085427"/>
            <a:ext cx="1437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Phobia after CBT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445" y="274638"/>
            <a:ext cx="6064710" cy="917035"/>
          </a:xfrm>
        </p:spPr>
        <p:txBody>
          <a:bodyPr/>
          <a:lstStyle/>
          <a:p>
            <a:r>
              <a:rPr lang="en-US" dirty="0" smtClean="0"/>
              <a:t>Nadine Burke, M.D.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23064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294" dirty="0" smtClean="0"/>
              <a:t>“I would love to see a </a:t>
            </a:r>
            <a:r>
              <a:rPr lang="en-US" sz="3294" dirty="0" smtClean="0">
                <a:solidFill>
                  <a:srgbClr val="FFFF00"/>
                </a:solidFill>
              </a:rPr>
              <a:t>treatment protocol </a:t>
            </a:r>
            <a:r>
              <a:rPr lang="en-US" sz="3294" dirty="0" smtClean="0"/>
              <a:t>that says, you know, this child has a history of intrauterine drug exposure and domestic violence [sic] … O.K., let’s start with twelve weeks of </a:t>
            </a:r>
            <a:r>
              <a:rPr lang="en-US" sz="3294" dirty="0" smtClean="0">
                <a:solidFill>
                  <a:srgbClr val="FFFF00"/>
                </a:solidFill>
              </a:rPr>
              <a:t>biofeedback</a:t>
            </a:r>
            <a:r>
              <a:rPr lang="en-US" sz="3294" dirty="0" smtClean="0"/>
              <a:t>, overlaid with a one-year course of </a:t>
            </a:r>
            <a:r>
              <a:rPr lang="en-US" sz="3294" dirty="0" smtClean="0">
                <a:solidFill>
                  <a:srgbClr val="FFFF00"/>
                </a:solidFill>
              </a:rPr>
              <a:t>insight-oriented therapy</a:t>
            </a:r>
            <a:r>
              <a:rPr lang="en-US" sz="3294" dirty="0" smtClean="0"/>
              <a:t>, and go from there.”</a:t>
            </a:r>
          </a:p>
          <a:p>
            <a:pPr>
              <a:buNone/>
            </a:pPr>
            <a:endParaRPr lang="en-US" sz="3294" dirty="0" smtClean="0"/>
          </a:p>
          <a:p>
            <a:pPr algn="ctr">
              <a:buNone/>
            </a:pPr>
            <a:r>
              <a:rPr lang="en-US" sz="1882" dirty="0" smtClean="0"/>
              <a:t>(Tough, The New Yorker 3.21.11)</a:t>
            </a:r>
            <a:endParaRPr lang="en-US" sz="1882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pic>
        <p:nvPicPr>
          <p:cNvPr id="8" name="Content Placeholder 7" descr="Nadine Burke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714" r="-5714"/>
          <a:stretch>
            <a:fillRect/>
          </a:stretch>
        </p:blipFill>
        <p:spPr>
          <a:xfrm>
            <a:off x="4648200" y="1191674"/>
            <a:ext cx="4038600" cy="49344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Brief Strategies</a:t>
            </a:r>
            <a:endParaRPr lang="en-US" sz="66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“What if the next big thing in counseling is not big at all…it’s the little things done very well.”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8552"/>
            <a:ext cx="8229600" cy="29694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Russ Curtis:						8:15 – 9:45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err="1" smtClean="0"/>
              <a:t>Melodie</a:t>
            </a:r>
            <a:r>
              <a:rPr lang="en-US" sz="3600" dirty="0" smtClean="0"/>
              <a:t> Frick:					10:00 – 11:30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Heather Thompson:		12:15 – 1:30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Mary Deck:						1:45 – 3:15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 people don’t seek counseling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5529"/>
            <a:ext cx="8044329" cy="3210859"/>
          </a:xfrm>
        </p:spPr>
        <p:txBody>
          <a:bodyPr>
            <a:normAutofit fontScale="70000" lnSpcReduction="20000"/>
          </a:bodyPr>
          <a:lstStyle/>
          <a:p>
            <a:r>
              <a:rPr lang="en-US" sz="5143" dirty="0" smtClean="0">
                <a:solidFill>
                  <a:srgbClr val="FFFF00"/>
                </a:solidFill>
              </a:rPr>
              <a:t>Low level of confidence in results </a:t>
            </a:r>
            <a:r>
              <a:rPr lang="en-US" sz="5143" dirty="0" smtClean="0"/>
              <a:t>– 76%</a:t>
            </a:r>
          </a:p>
          <a:p>
            <a:r>
              <a:rPr lang="en-US" sz="5143" dirty="0" smtClean="0">
                <a:solidFill>
                  <a:srgbClr val="FFFF00"/>
                </a:solidFill>
              </a:rPr>
              <a:t>Length of treatment </a:t>
            </a:r>
            <a:r>
              <a:rPr lang="en-US" sz="5143" dirty="0" smtClean="0"/>
              <a:t>– 59%</a:t>
            </a:r>
          </a:p>
          <a:p>
            <a:r>
              <a:rPr lang="en-US" sz="5143" dirty="0" smtClean="0"/>
              <a:t>Stigma – 53%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sz="2000" dirty="0" smtClean="0"/>
              <a:t>American Psychological Association focus groups (APA, 1998)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York Times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(Gottlieb, 11.23.12)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past 10 years there’s been a significant reduction in the number of people seeking psychological services.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“Nobody wants to buy therapy anymore [sic]…They want to buy a solution to a problem.” </a:t>
            </a:r>
            <a:r>
              <a:rPr lang="en-US" sz="2800" dirty="0" smtClean="0"/>
              <a:t>(Truffo in Gottlieb’s NYT article)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C JC painting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7906" r="-17906"/>
          <a:stretch>
            <a:fillRect/>
          </a:stretch>
        </p:blipFill>
        <p:spPr>
          <a:xfrm>
            <a:off x="457200" y="1269455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Clients Find Helpful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Therapeutic Alliance and Treatment Fit</a:t>
            </a:r>
          </a:p>
          <a:p>
            <a:r>
              <a:rPr lang="en-US" dirty="0" smtClean="0"/>
              <a:t>Hope</a:t>
            </a:r>
          </a:p>
          <a:p>
            <a:r>
              <a:rPr lang="en-US" dirty="0" smtClean="0"/>
              <a:t>Held accountable</a:t>
            </a:r>
          </a:p>
          <a:p>
            <a:r>
              <a:rPr lang="en-US" dirty="0" smtClean="0"/>
              <a:t>Practice and rehearse behaviors</a:t>
            </a:r>
          </a:p>
          <a:p>
            <a:r>
              <a:rPr lang="en-US" dirty="0" smtClean="0"/>
              <a:t>New perspective</a:t>
            </a:r>
          </a:p>
          <a:p>
            <a:r>
              <a:rPr lang="en-US" dirty="0" smtClean="0"/>
              <a:t>Face fears</a:t>
            </a:r>
          </a:p>
          <a:p>
            <a:pPr algn="r">
              <a:buNone/>
            </a:pPr>
            <a:r>
              <a:rPr lang="en-US" dirty="0" smtClean="0"/>
              <a:t>(Kottler, 2013)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Therapeutic Alliance and Treatment Fit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/>
              <a:t>The quality of the therapist-client relationship. And the degree to which the client and counselor agree as to the therapeutic goals, approach, and initial treatment plan.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3"/>
              </a:rPr>
              <a:t>http://www.youtube.com/watch?v=xrHgOoNBiWk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326"/>
            <a:ext cx="8229600" cy="1149311"/>
          </a:xfrm>
        </p:spPr>
        <p:txBody>
          <a:bodyPr anchor="t">
            <a:normAutofit/>
          </a:bodyPr>
          <a:lstStyle/>
          <a:p>
            <a:pPr algn="l"/>
            <a:r>
              <a:rPr lang="en-US" sz="2667" dirty="0" smtClean="0">
                <a:hlinkClick r:id="rId3"/>
              </a:rPr>
              <a:t>http://www.apa.org/news/press/releases/2012/08/resolution-psychotherapy.aspx</a:t>
            </a:r>
            <a:endParaRPr lang="en-US" dirty="0"/>
          </a:p>
        </p:txBody>
      </p:sp>
      <p:pic>
        <p:nvPicPr>
          <p:cNvPr id="4" name="Content Placeholder 3" descr="APA 8.12.png"/>
          <p:cNvPicPr>
            <a:picLocks noGrp="1" noChangeAspect="1"/>
          </p:cNvPicPr>
          <p:nvPr>
            <p:ph idx="1"/>
          </p:nvPr>
        </p:nvPicPr>
        <p:blipFill>
          <a:blip r:embed="rId4"/>
          <a:srcRect t="-5689" b="-5689"/>
          <a:stretch>
            <a:fillRect/>
          </a:stretch>
        </p:blipFill>
        <p:spPr>
          <a:xfrm>
            <a:off x="214627" y="1257280"/>
            <a:ext cx="8472173" cy="560072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81200" y="739140"/>
          <a:ext cx="5105400" cy="58902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52700"/>
                <a:gridCol w="2552700"/>
              </a:tblGrid>
              <a:tr h="2933700"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/>
                        <a:t>Behaviors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Assessment</a:t>
                      </a:r>
                      <a:r>
                        <a:rPr lang="en-US" sz="1400" dirty="0"/>
                        <a:t>:  Avoids </a:t>
                      </a:r>
                      <a:r>
                        <a:rPr lang="en-US" sz="1400" dirty="0" smtClean="0"/>
                        <a:t>driving</a:t>
                      </a:r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Goals</a:t>
                      </a:r>
                      <a:r>
                        <a:rPr lang="en-US" sz="1400" dirty="0"/>
                        <a:t>: Gradually begin </a:t>
                      </a:r>
                      <a:r>
                        <a:rPr lang="en-US" sz="1400" dirty="0" smtClean="0"/>
                        <a:t>driving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places </a:t>
                      </a:r>
                      <a:r>
                        <a:rPr lang="en-US" sz="1400" dirty="0"/>
                        <a:t>other than work (i.e</a:t>
                      </a:r>
                      <a:r>
                        <a:rPr lang="en-US" sz="1400" dirty="0" smtClean="0"/>
                        <a:t>.,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running </a:t>
                      </a:r>
                      <a:r>
                        <a:rPr lang="en-US" sz="1400" dirty="0"/>
                        <a:t>errands and </a:t>
                      </a:r>
                      <a:r>
                        <a:rPr lang="en-US" sz="1400" dirty="0" smtClean="0"/>
                        <a:t>visiting</a:t>
                      </a:r>
                      <a:r>
                        <a:rPr lang="en-US" sz="1400" baseline="0" dirty="0" smtClean="0"/>
                        <a:t>    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friends/family)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400" u="none" spc="30" baseline="0" dirty="0" smtClean="0"/>
                        <a:t>  </a:t>
                      </a:r>
                      <a:r>
                        <a:rPr lang="en-US" sz="1400" u="sng" spc="30" baseline="0" dirty="0" smtClean="0"/>
                        <a:t>TREATMENT PLAN</a:t>
                      </a:r>
                      <a:r>
                        <a:rPr lang="en-US" sz="1400" spc="30" baseline="0" dirty="0" smtClean="0"/>
                        <a:t>: Daily</a:t>
                      </a:r>
                    </a:p>
                    <a:p>
                      <a:r>
                        <a:rPr lang="en-US" sz="1400" spc="30" baseline="0" dirty="0" smtClean="0"/>
                        <a:t>  practice </a:t>
                      </a:r>
                      <a:r>
                        <a:rPr lang="en-US" sz="1400" spc="30" baseline="0" dirty="0"/>
                        <a:t>of breathing </a:t>
                      </a:r>
                      <a:r>
                        <a:rPr lang="en-US" sz="1400" spc="30" baseline="0" dirty="0" smtClean="0"/>
                        <a:t>and</a:t>
                      </a:r>
                    </a:p>
                    <a:p>
                      <a:r>
                        <a:rPr lang="en-US" sz="1400" spc="30" baseline="0" dirty="0" smtClean="0"/>
                        <a:t>  mindfulness </a:t>
                      </a:r>
                      <a:r>
                        <a:rPr lang="en-US" sz="1400" spc="30" baseline="0" dirty="0"/>
                        <a:t>exercises </a:t>
                      </a:r>
                      <a:r>
                        <a:rPr lang="en-US" sz="1400" spc="30" baseline="0" dirty="0" smtClean="0"/>
                        <a:t>learned</a:t>
                      </a:r>
                    </a:p>
                    <a:p>
                      <a:r>
                        <a:rPr lang="en-US" sz="1400" spc="30" baseline="0" dirty="0" smtClean="0"/>
                        <a:t>  in </a:t>
                      </a:r>
                      <a:r>
                        <a:rPr lang="en-US" sz="1400" spc="30" baseline="0" dirty="0"/>
                        <a:t>session</a:t>
                      </a:r>
                      <a:endParaRPr lang="en-US" sz="1400" b="1" spc="30" baseline="0" dirty="0">
                        <a:solidFill>
                          <a:srgbClr val="0070C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7234" marR="372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/>
                        <a:t>Cognitions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Assessment</a:t>
                      </a:r>
                      <a:r>
                        <a:rPr lang="en-US" sz="1400" dirty="0"/>
                        <a:t>: Believes she is </a:t>
                      </a:r>
                      <a:r>
                        <a:rPr lang="en-US" sz="1400" dirty="0" smtClean="0"/>
                        <a:t>out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of-control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Goals</a:t>
                      </a:r>
                      <a:r>
                        <a:rPr lang="en-US" sz="1400" dirty="0"/>
                        <a:t>: Believe she </a:t>
                      </a:r>
                      <a:r>
                        <a:rPr lang="en-US" sz="1400" dirty="0" smtClean="0"/>
                        <a:t>can cope (</a:t>
                      </a:r>
                      <a:r>
                        <a:rPr lang="en-US" sz="1400" dirty="0"/>
                        <a:t>i.e</a:t>
                      </a:r>
                      <a:r>
                        <a:rPr lang="en-US" sz="1400" dirty="0" smtClean="0"/>
                        <a:t>.,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I </a:t>
                      </a:r>
                      <a:r>
                        <a:rPr lang="en-US" sz="1400" dirty="0"/>
                        <a:t>can cope with this. I </a:t>
                      </a:r>
                      <a:r>
                        <a:rPr lang="en-US" sz="1400" dirty="0" smtClean="0"/>
                        <a:t>can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overcome </a:t>
                      </a:r>
                      <a:r>
                        <a:rPr lang="en-US" sz="1400" dirty="0"/>
                        <a:t>this</a:t>
                      </a:r>
                      <a:r>
                        <a:rPr lang="en-US" sz="1400" dirty="0" smtClean="0"/>
                        <a:t>.)</a:t>
                      </a:r>
                    </a:p>
                    <a:p>
                      <a:endParaRPr lang="en-US" sz="1400" dirty="0"/>
                    </a:p>
                    <a:p>
                      <a:endParaRPr lang="en-US" sz="1000" u="sng" dirty="0" smtClean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Treatment </a:t>
                      </a:r>
                      <a:r>
                        <a:rPr lang="en-US" sz="1400" u="sng" dirty="0"/>
                        <a:t>Plan</a:t>
                      </a:r>
                      <a:r>
                        <a:rPr lang="en-US" sz="1400" dirty="0"/>
                        <a:t>: </a:t>
                      </a:r>
                      <a:endParaRPr lang="en-US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7234" marR="37234" marT="0" marB="0"/>
                </a:tc>
              </a:tr>
              <a:tr h="2933700"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/>
                        <a:t>Physiology</a:t>
                      </a:r>
                    </a:p>
                    <a:p>
                      <a:endParaRPr lang="en-US" sz="1400" u="none" dirty="0"/>
                    </a:p>
                    <a:p>
                      <a:r>
                        <a:rPr lang="en-US" sz="1400" u="none" baseline="0" dirty="0"/>
                        <a:t> </a:t>
                      </a:r>
                      <a:r>
                        <a:rPr lang="en-US" sz="1400" u="none" baseline="0" dirty="0" smtClean="0"/>
                        <a:t> </a:t>
                      </a:r>
                      <a:r>
                        <a:rPr lang="en-US" sz="1400" u="sng" dirty="0" smtClean="0"/>
                        <a:t>Assessment</a:t>
                      </a:r>
                      <a:r>
                        <a:rPr lang="en-US" sz="1400" dirty="0"/>
                        <a:t>: Shortness </a:t>
                      </a:r>
                      <a:r>
                        <a:rPr lang="en-US" sz="1400" dirty="0" smtClean="0"/>
                        <a:t>of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breath</a:t>
                      </a:r>
                      <a:r>
                        <a:rPr lang="en-US" sz="1400" dirty="0"/>
                        <a:t>; tight chest; </a:t>
                      </a:r>
                      <a:r>
                        <a:rPr lang="en-US" sz="1400" dirty="0" smtClean="0"/>
                        <a:t>sweating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hands</a:t>
                      </a:r>
                      <a:r>
                        <a:rPr lang="en-US" sz="1400" dirty="0"/>
                        <a:t>; racing </a:t>
                      </a:r>
                      <a:r>
                        <a:rPr lang="en-US" sz="1400" dirty="0" smtClean="0"/>
                        <a:t>heart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Goals</a:t>
                      </a:r>
                      <a:r>
                        <a:rPr lang="en-US" sz="1400" dirty="0"/>
                        <a:t>: Reduce and/or </a:t>
                      </a:r>
                      <a:r>
                        <a:rPr lang="en-US" sz="1400" dirty="0" smtClean="0"/>
                        <a:t>become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more </a:t>
                      </a:r>
                      <a:r>
                        <a:rPr lang="en-US" sz="1400" dirty="0"/>
                        <a:t>tolerant of </a:t>
                      </a:r>
                      <a:r>
                        <a:rPr lang="en-US" sz="1400" dirty="0" smtClean="0"/>
                        <a:t>physiological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symptoms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Treatment Plan</a:t>
                      </a:r>
                      <a:r>
                        <a:rPr lang="en-US" sz="1400" dirty="0"/>
                        <a:t>: </a:t>
                      </a:r>
                      <a:endParaRPr lang="en-US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7234" marR="372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/>
                        <a:t>Emotions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Assessmen</a:t>
                      </a:r>
                      <a:r>
                        <a:rPr lang="en-US" sz="1400" dirty="0" smtClean="0"/>
                        <a:t>t</a:t>
                      </a:r>
                      <a:r>
                        <a:rPr lang="en-US" sz="1400" dirty="0"/>
                        <a:t>: Feels </a:t>
                      </a:r>
                      <a:r>
                        <a:rPr lang="en-US" sz="1400" dirty="0" smtClean="0"/>
                        <a:t>anxious</a:t>
                      </a:r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/>
                    </a:p>
                    <a:p>
                      <a:r>
                        <a:rPr lang="en-US" sz="1400" u="none" dirty="0" smtClean="0"/>
                        <a:t>  </a:t>
                      </a:r>
                      <a:r>
                        <a:rPr lang="en-US" sz="1400" u="sng" dirty="0" smtClean="0"/>
                        <a:t>Goals</a:t>
                      </a:r>
                      <a:r>
                        <a:rPr lang="en-US" sz="1400" dirty="0"/>
                        <a:t>: Reduce and/or </a:t>
                      </a:r>
                      <a:r>
                        <a:rPr lang="en-US" sz="1400" dirty="0" smtClean="0"/>
                        <a:t>become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more </a:t>
                      </a:r>
                      <a:r>
                        <a:rPr lang="en-US" sz="1400" dirty="0"/>
                        <a:t>tolerant of </a:t>
                      </a:r>
                      <a:r>
                        <a:rPr lang="en-US" sz="1400" dirty="0" smtClean="0"/>
                        <a:t>anxious</a:t>
                      </a:r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feelings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u="none" baseline="0" dirty="0"/>
                        <a:t> </a:t>
                      </a:r>
                      <a:r>
                        <a:rPr lang="en-US" sz="1400" u="none" baseline="0" dirty="0" smtClean="0"/>
                        <a:t> </a:t>
                      </a:r>
                      <a:r>
                        <a:rPr lang="en-US" sz="1400" u="sng" dirty="0" smtClean="0"/>
                        <a:t>Treatment</a:t>
                      </a:r>
                      <a:r>
                        <a:rPr lang="en-US" sz="1400" u="sng" baseline="0" dirty="0" smtClean="0"/>
                        <a:t> P</a:t>
                      </a:r>
                      <a:r>
                        <a:rPr lang="en-US" sz="1400" u="sng" dirty="0" smtClean="0"/>
                        <a:t>lan</a:t>
                      </a:r>
                      <a:r>
                        <a:rPr lang="en-US" sz="1400" dirty="0"/>
                        <a:t>: </a:t>
                      </a:r>
                      <a:endParaRPr lang="en-US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7234" marR="37234" marT="0" marB="0"/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1219201" y="2819400"/>
            <a:ext cx="685800" cy="228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Treatment Fit Model: Treatment Plan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Rating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Brief, simple assessment that:</a:t>
            </a:r>
          </a:p>
          <a:p>
            <a:r>
              <a:rPr lang="en-US" dirty="0" smtClean="0"/>
              <a:t>Reduces early termination </a:t>
            </a:r>
            <a:r>
              <a:rPr lang="en-US" sz="2400" dirty="0" smtClean="0"/>
              <a:t>(Miller et al., 2006)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Improves outcome </a:t>
            </a:r>
            <a:r>
              <a:rPr lang="en-US" sz="2400" dirty="0" smtClean="0"/>
              <a:t>(Miller et al., 2006)</a:t>
            </a:r>
          </a:p>
          <a:p>
            <a:pPr lvl="0"/>
            <a:r>
              <a:rPr lang="en-US" dirty="0" smtClean="0"/>
              <a:t>Reduces formal complaints against mental health professionals </a:t>
            </a:r>
            <a:r>
              <a:rPr lang="en-US" sz="2400" dirty="0" smtClean="0"/>
              <a:t>(Cummings et al., 2009)</a:t>
            </a:r>
          </a:p>
          <a:p>
            <a:pPr lvl="0"/>
            <a:r>
              <a:rPr lang="en-US" dirty="0" smtClean="0"/>
              <a:t>Sound psychometric properties </a:t>
            </a:r>
            <a:r>
              <a:rPr lang="en-US" sz="2400" dirty="0" smtClean="0"/>
              <a:t>(Campbell &amp; Hemsley, 2009)</a:t>
            </a:r>
          </a:p>
          <a:p>
            <a:pPr lvl="0"/>
            <a:r>
              <a:rPr lang="en-US" dirty="0" smtClean="0">
                <a:solidFill>
                  <a:schemeClr val="accent6"/>
                </a:solidFill>
              </a:rPr>
              <a:t>Increases cr/cl collaboration </a:t>
            </a:r>
            <a:r>
              <a:rPr lang="en-US" sz="2400" dirty="0" smtClean="0"/>
              <a:t>(Sundet, 2012)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Child Session Rating Scale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21" y="1371600"/>
            <a:ext cx="8172757" cy="45259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6324600"/>
            <a:ext cx="5486400" cy="26266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Outcome Rating Scale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6435"/>
            <a:ext cx="8229600" cy="22845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/>
              <a:t>Global Measure of Distress</a:t>
            </a: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mbiguit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722" r="-71722"/>
          <a:stretch>
            <a:fillRect/>
          </a:stretch>
        </p:blipFill>
        <p:spPr>
          <a:xfrm>
            <a:off x="457200" y="899020"/>
            <a:ext cx="8229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D619F"/>
                </a:solidFill>
              </a:rPr>
              <a:t>Child Outcome Rating Scale</a:t>
            </a:r>
            <a:endParaRPr lang="en-US" dirty="0">
              <a:solidFill>
                <a:srgbClr val="7D619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003" y="1447800"/>
            <a:ext cx="5369994" cy="4525963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337806"/>
            <a:ext cx="6629400" cy="261749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647"/>
            <a:ext cx="8229600" cy="1441824"/>
          </a:xfrm>
        </p:spPr>
        <p:txBody>
          <a:bodyPr>
            <a:noAutofit/>
          </a:bodyPr>
          <a:lstStyle/>
          <a:p>
            <a:r>
              <a:rPr lang="en-US" b="1" dirty="0" smtClean="0"/>
              <a:t>For more information about the SRS and 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353" y="3675529"/>
            <a:ext cx="8014447" cy="18413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hlinkClick r:id="rId2"/>
              </a:rPr>
              <a:t>http://scottdmiller.com/?q=node/6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http://www.youtube.com/watch?v=ag7AybUh1Ik</a:t>
            </a:r>
            <a:r>
              <a:rPr lang="en-US" dirty="0" smtClean="0"/>
              <a:t> - how to interpret</a:t>
            </a:r>
          </a:p>
          <a:p>
            <a:pPr algn="ctr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2242148"/>
            <a:ext cx="2307496" cy="12838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b="1" dirty="0" smtClean="0"/>
              <a:t>HOPE</a:t>
            </a:r>
            <a:endParaRPr lang="en-US" sz="6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vs. Entity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graders who believed </a:t>
            </a:r>
            <a:r>
              <a:rPr lang="en-US" dirty="0" smtClean="0">
                <a:solidFill>
                  <a:srgbClr val="FFFF00"/>
                </a:solidFill>
              </a:rPr>
              <a:t>intelligence</a:t>
            </a:r>
            <a:r>
              <a:rPr lang="en-US" dirty="0" smtClean="0">
                <a:solidFill>
                  <a:srgbClr val="FFFF00"/>
                </a:solidFill>
              </a:rPr>
              <a:t> could </a:t>
            </a:r>
            <a:r>
              <a:rPr lang="en-US" dirty="0" smtClean="0">
                <a:solidFill>
                  <a:srgbClr val="FFFF00"/>
                </a:solidFill>
              </a:rPr>
              <a:t>change </a:t>
            </a:r>
            <a:r>
              <a:rPr lang="en-US" dirty="0" smtClean="0"/>
              <a:t>(incremental theory) – </a:t>
            </a:r>
            <a:r>
              <a:rPr lang="en-US" dirty="0" smtClean="0">
                <a:solidFill>
                  <a:srgbClr val="FFFF00"/>
                </a:solidFill>
              </a:rPr>
              <a:t>increased</a:t>
            </a:r>
            <a:r>
              <a:rPr lang="en-US" dirty="0" smtClean="0"/>
              <a:t> math scores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graders who </a:t>
            </a:r>
            <a:r>
              <a:rPr lang="en-US" dirty="0" smtClean="0"/>
              <a:t>believed </a:t>
            </a:r>
            <a:r>
              <a:rPr lang="en-US" dirty="0" smtClean="0">
                <a:solidFill>
                  <a:srgbClr val="FFFF00"/>
                </a:solidFill>
              </a:rPr>
              <a:t>intelligence was fixed </a:t>
            </a:r>
            <a:r>
              <a:rPr lang="en-US" dirty="0" smtClean="0"/>
              <a:t>(entity theory) – </a:t>
            </a:r>
            <a:r>
              <a:rPr lang="en-US" dirty="0" smtClean="0">
                <a:solidFill>
                  <a:srgbClr val="FFFF00"/>
                </a:solidFill>
              </a:rPr>
              <a:t>no change </a:t>
            </a:r>
            <a:r>
              <a:rPr lang="en-US" dirty="0" smtClean="0"/>
              <a:t>in math scores</a:t>
            </a:r>
          </a:p>
          <a:p>
            <a:r>
              <a:rPr lang="en-US" dirty="0" smtClean="0"/>
              <a:t>Students who were taught incremental theory – </a:t>
            </a:r>
            <a:r>
              <a:rPr lang="en-US" dirty="0" smtClean="0">
                <a:solidFill>
                  <a:srgbClr val="FFFF00"/>
                </a:solidFill>
              </a:rPr>
              <a:t>increased motivation &amp; reversed the decline in math scores </a:t>
            </a:r>
            <a:r>
              <a:rPr lang="en-US" dirty="0" smtClean="0"/>
              <a:t>relative to the control group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(Blackwell, Trzesniewski, &amp; Dweck, 2007)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Overriding messages taught to students:</a:t>
            </a:r>
          </a:p>
          <a:p>
            <a:r>
              <a:rPr lang="en-US" dirty="0" smtClean="0"/>
              <a:t>The brain is a muscle and can grow stronger</a:t>
            </a:r>
          </a:p>
          <a:p>
            <a:r>
              <a:rPr lang="en-US" dirty="0" smtClean="0"/>
              <a:t>Learning new things helps enhances brain functioning by strengthening neural connections</a:t>
            </a:r>
          </a:p>
          <a:p>
            <a:r>
              <a:rPr lang="en-US" dirty="0" smtClean="0"/>
              <a:t>Learning from failures and mistakes is a vital part of this growth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/>
              <a:t>“Dweck recalled a young boy who was a ringleader of the troublemakers. </a:t>
            </a:r>
            <a:r>
              <a:rPr lang="en-US" sz="3600" i="1" dirty="0" smtClean="0"/>
              <a:t>‘When we started teaching this idea about the mind being malleable, he looked up with tears in his eyes, and said</a:t>
            </a:r>
            <a:r>
              <a:rPr lang="en-US" sz="3600" dirty="0" smtClean="0"/>
              <a:t>, </a:t>
            </a:r>
            <a:r>
              <a:rPr lang="en-US" sz="3600" b="1" dirty="0" smtClean="0"/>
              <a:t>‘</a:t>
            </a:r>
            <a:r>
              <a:rPr lang="en-US" sz="3600" b="1" dirty="0" smtClean="0">
                <a:solidFill>
                  <a:srgbClr val="FFFF00"/>
                </a:solidFill>
              </a:rPr>
              <a:t>You mean, I don’t have to be dumb?</a:t>
            </a:r>
            <a:r>
              <a:rPr lang="en-US" sz="3600" dirty="0" smtClean="0"/>
              <a:t>’”  </a:t>
            </a:r>
            <a:r>
              <a:rPr lang="en-US" sz="2400" dirty="0" smtClean="0"/>
              <a:t>(Trei, </a:t>
            </a:r>
            <a:r>
              <a:rPr lang="en-US" sz="2400" i="1" dirty="0" smtClean="0"/>
              <a:t>Stanford Report</a:t>
            </a:r>
            <a:r>
              <a:rPr lang="en-US" sz="2400" dirty="0" smtClean="0"/>
              <a:t>, 2007)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GRIT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“Self-discipline out predicts IQ for academic success by a factor of about 2.”  </a:t>
            </a:r>
            <a:r>
              <a:rPr lang="en-US" sz="2595" dirty="0" smtClean="0"/>
              <a:t>Seligman (2011)</a:t>
            </a:r>
          </a:p>
          <a:p>
            <a:r>
              <a:rPr lang="en-US" sz="2595" dirty="0" smtClean="0">
                <a:hlinkClick r:id="rId3"/>
              </a:rPr>
              <a:t>http://www.sas.upenn.edu/~duckwort/gritscale.htm</a:t>
            </a:r>
            <a:endParaRPr lang="en-US" sz="2595" dirty="0" smtClean="0"/>
          </a:p>
          <a:p>
            <a:endParaRPr lang="en-US" dirty="0"/>
          </a:p>
        </p:txBody>
      </p:sp>
      <p:pic>
        <p:nvPicPr>
          <p:cNvPr id="13" name="Content Placeholder 12" descr="GRIT-S screen shot.jpg"/>
          <p:cNvPicPr>
            <a:picLocks noGrp="1" noChangeAspect="1"/>
          </p:cNvPicPr>
          <p:nvPr>
            <p:ph idx="1"/>
          </p:nvPr>
        </p:nvPicPr>
        <p:blipFill>
          <a:blip r:embed="rId4"/>
          <a:srcRect t="-154674" b="-154674"/>
          <a:stretch>
            <a:fillRect/>
          </a:stretch>
        </p:blipFill>
        <p:spPr/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8462" y="992235"/>
            <a:ext cx="4718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5"/>
              </a:rPr>
              <a:t>http://www.youtube.com/watch?v=eCABbYrZZIs</a:t>
            </a:r>
            <a:endParaRPr lang="en-US" sz="2000" dirty="0" smtClean="0"/>
          </a:p>
          <a:p>
            <a:r>
              <a:rPr lang="en-US" sz="2000" dirty="0" smtClean="0"/>
              <a:t>How to interpret GRIT scale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Writing, Anxiety, &amp; Test Scores</a:t>
            </a:r>
            <a:endParaRPr lang="en-US" dirty="0"/>
          </a:p>
        </p:txBody>
      </p:sp>
      <p:pic>
        <p:nvPicPr>
          <p:cNvPr id="4" name="Content Placeholder 3" descr="Test Anxiety Writing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4289" b="-124289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81188" y="2156619"/>
            <a:ext cx="5059362" cy="1500187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Accountable</a:t>
            </a:r>
            <a:endParaRPr lang="en-US" sz="66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ckworth MCII screen shot.jpg"/>
          <p:cNvPicPr>
            <a:picLocks noGrp="1" noChangeAspect="1"/>
          </p:cNvPicPr>
          <p:nvPr>
            <p:ph idx="1"/>
          </p:nvPr>
        </p:nvPicPr>
        <p:blipFill>
          <a:blip r:embed="rId3"/>
          <a:srcRect t="-6785" b="-6785"/>
          <a:stretch>
            <a:fillRect/>
          </a:stretch>
        </p:blipFill>
        <p:spPr>
          <a:xfrm>
            <a:off x="457200" y="1008982"/>
            <a:ext cx="8229600" cy="534736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8946" y="2422396"/>
            <a:ext cx="4962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One way to increase clients’ persistence and self discipline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The Achiever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722" r="-71722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"/>
            <a:ext cx="7772399" cy="6324599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Mental Contrasting and Implementation Intervention </a:t>
            </a:r>
            <a:r>
              <a:rPr lang="en-US" sz="1800" b="1" dirty="0" smtClean="0"/>
              <a:t>(MCII; Duckworth et al.)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1. Goal   _________________________________________</a:t>
            </a:r>
          </a:p>
          <a:p>
            <a:pPr>
              <a:buNone/>
            </a:pPr>
            <a:r>
              <a:rPr lang="en-US" sz="2000" dirty="0" smtClean="0"/>
              <a:t>(Ex.  I want to learn and remember as much as possible and earn a grade of </a:t>
            </a:r>
            <a:r>
              <a:rPr lang="en-US" sz="2000" u="sng" dirty="0" smtClean="0"/>
              <a:t>&gt;</a:t>
            </a:r>
            <a:r>
              <a:rPr lang="en-US" sz="2000" dirty="0" smtClean="0"/>
              <a:t> B)</a:t>
            </a:r>
          </a:p>
          <a:p>
            <a:pPr>
              <a:buNone/>
            </a:pPr>
            <a:r>
              <a:rPr lang="en-US" sz="2000" dirty="0" smtClean="0"/>
              <a:t> </a:t>
            </a:r>
          </a:p>
          <a:p>
            <a:pPr>
              <a:buNone/>
            </a:pPr>
            <a:r>
              <a:rPr lang="en-US" sz="2000" dirty="0" smtClean="0"/>
              <a:t>2. Possible obstacles to reaching your goals:</a:t>
            </a:r>
          </a:p>
          <a:p>
            <a:pPr>
              <a:buNone/>
            </a:pPr>
            <a:r>
              <a:rPr lang="en-US" sz="2000" dirty="0" smtClean="0"/>
              <a:t>(Ex. Sometimes the noise and the pace of the class causes me to lose concentration)</a:t>
            </a:r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>
              <a:buNone/>
            </a:pPr>
            <a:r>
              <a:rPr lang="en-US" sz="2000" dirty="0" smtClean="0"/>
              <a:t>3. Strategies for overcoming obstacles:</a:t>
            </a:r>
          </a:p>
          <a:p>
            <a:pPr>
              <a:buNone/>
            </a:pPr>
            <a:r>
              <a:rPr lang="en-US" sz="2000" dirty="0" smtClean="0"/>
              <a:t>(Ex. When things are moving to fast and I get lost, I will raise my hand and politely tell the teacher what I understand so far and where I got lost and if it’s possible for me to get some extra help)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575" y="1600201"/>
            <a:ext cx="6194425" cy="195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b="1" dirty="0" smtClean="0"/>
              <a:t>New Perspective</a:t>
            </a:r>
            <a:endParaRPr lang="en-US" sz="6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Psychotherapy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  <p:pic>
        <p:nvPicPr>
          <p:cNvPr id="7" name="Content Placeholder 6" descr="Jen Russ PPT.png"/>
          <p:cNvPicPr>
            <a:picLocks noGrp="1" noChangeAspect="1"/>
          </p:cNvPicPr>
          <p:nvPr>
            <p:ph idx="1"/>
          </p:nvPr>
        </p:nvPicPr>
        <p:blipFill>
          <a:blip r:embed="rId3"/>
          <a:srcRect t="-4281" b="-428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Mindfulness-Based Strategies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241"/>
            <a:ext cx="8392472" cy="47502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“Thoughts are </a:t>
            </a:r>
            <a:r>
              <a:rPr lang="en-US" i="1" dirty="0" smtClean="0">
                <a:solidFill>
                  <a:srgbClr val="FFFF00"/>
                </a:solidFill>
              </a:rPr>
              <a:t>just</a:t>
            </a:r>
            <a:r>
              <a:rPr lang="en-US" dirty="0" smtClean="0">
                <a:solidFill>
                  <a:srgbClr val="FFFF00"/>
                </a:solidFill>
              </a:rPr>
              <a:t> thoughts”</a:t>
            </a:r>
          </a:p>
          <a:p>
            <a:r>
              <a:rPr lang="en-US" dirty="0" smtClean="0"/>
              <a:t>Relaxation response </a:t>
            </a:r>
            <a:r>
              <a:rPr lang="en-US" sz="2400" dirty="0" smtClean="0"/>
              <a:t>(Benson, 1975)</a:t>
            </a:r>
          </a:p>
          <a:p>
            <a:r>
              <a:rPr lang="en-US" dirty="0" smtClean="0"/>
              <a:t>Mindfulness-based stress reduction </a:t>
            </a:r>
            <a:r>
              <a:rPr lang="en-US" sz="2400" dirty="0" smtClean="0"/>
              <a:t>(Kabat-Zinn, 1990)</a:t>
            </a:r>
          </a:p>
          <a:p>
            <a:r>
              <a:rPr lang="en-US" dirty="0" smtClean="0"/>
              <a:t>Mindfulness and Acceptance Therapy </a:t>
            </a:r>
            <a:r>
              <a:rPr lang="en-US" sz="2400" dirty="0" smtClean="0"/>
              <a:t>(Hayes, Follette, &amp; Linehan, 2004)</a:t>
            </a:r>
          </a:p>
          <a:p>
            <a:r>
              <a:rPr lang="en-US" sz="2400" dirty="0" smtClean="0"/>
              <a:t>Annaka Harris – mindfulness together, Hello exercise </a:t>
            </a:r>
            <a:r>
              <a:rPr lang="en-US" sz="2400" dirty="0" smtClean="0">
                <a:hlinkClick r:id="rId3"/>
              </a:rPr>
              <a:t>http://www.youtube.com/watch?v=GX6KpNU4ioc</a:t>
            </a:r>
            <a:endParaRPr lang="en-US" sz="2400" dirty="0" smtClean="0"/>
          </a:p>
          <a:p>
            <a:r>
              <a:rPr lang="en-US" sz="2400" dirty="0" smtClean="0">
                <a:hlinkClick r:id="rId4"/>
              </a:rPr>
              <a:t>http://www.youtube.com/watch?v=insKHm381TA</a:t>
            </a:r>
            <a:r>
              <a:rPr lang="en-US" sz="2400" dirty="0" smtClean="0"/>
              <a:t> - tug of war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Brief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Know the value of counseling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You are effective and vitally important health care providers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Cr/Cl Relationship &amp; Tx Fit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Hope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Accountable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New Perspective (PPT)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Brief Therapy</a:t>
            </a:r>
            <a:endParaRPr lang="en-US" sz="6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 of Rumination</a:t>
            </a:r>
            <a:endParaRPr lang="en-US" dirty="0"/>
          </a:p>
        </p:txBody>
      </p:sp>
      <p:pic>
        <p:nvPicPr>
          <p:cNvPr id="4" name="Content Placeholder 3" descr="Rumination screen shot.jpg"/>
          <p:cNvPicPr>
            <a:picLocks noGrp="1" noChangeAspect="1"/>
          </p:cNvPicPr>
          <p:nvPr>
            <p:ph idx="1"/>
          </p:nvPr>
        </p:nvPicPr>
        <p:blipFill>
          <a:blip r:embed="rId3"/>
          <a:srcRect t="-1772" b="-1772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Networks</a:t>
            </a:r>
            <a:endParaRPr lang="en-US" dirty="0"/>
          </a:p>
        </p:txBody>
      </p:sp>
      <p:pic>
        <p:nvPicPr>
          <p:cNvPr id="6" name="Content Placeholder 5" descr="Flight map U.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87" r="-13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Healing or Revictimizing?</a:t>
            </a:r>
            <a:endParaRPr lang="en-US" dirty="0"/>
          </a:p>
        </p:txBody>
      </p:sp>
      <p:pic>
        <p:nvPicPr>
          <p:cNvPr id="4" name="Content Placeholder 3" descr="Running with Scissor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735" r="-973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Conditions not suited for Brief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Grief and loss?</a:t>
            </a:r>
          </a:p>
          <a:p>
            <a:r>
              <a:rPr lang="en-US" dirty="0" smtClean="0"/>
              <a:t>Serious and chronic behavioral issues?</a:t>
            </a:r>
          </a:p>
          <a:p>
            <a:r>
              <a:rPr lang="en-US" dirty="0" smtClean="0"/>
              <a:t>Personality issues?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/>
              <a:t>Is it possible to utilize brief therapy in longer-term therapy?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Russ’s Contents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b="1" dirty="0" smtClean="0"/>
              <a:t>Importance of Counselors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b="1" dirty="0" smtClean="0"/>
              <a:t>Brief Strategies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b="1" dirty="0" smtClean="0"/>
              <a:t>Brief Therapy</a:t>
            </a: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Solution-Focused Brief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4897"/>
            <a:ext cx="8229600" cy="36597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Listening and reflecting client’s concern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Co-constructing new meanings around concerns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Helping create a vision of a better future; Drawing from past success</a:t>
            </a:r>
          </a:p>
          <a:p>
            <a:pPr marL="514350" indent="-514350" algn="r">
              <a:buNone/>
            </a:pPr>
            <a:r>
              <a:rPr lang="en-US" sz="2800" dirty="0" smtClean="0"/>
              <a:t>(Kim Franklin, 2009)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1600201"/>
            <a:ext cx="5562600" cy="259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b="1" dirty="0" smtClean="0"/>
              <a:t>Case Example</a:t>
            </a:r>
            <a:endParaRPr lang="en-US" sz="6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Trauma-Focused CBT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Psychoeducation about the nature of stress/trauma and how it effects the brain/body (teach classical conditioning)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Coping skills – relaxation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Coping skills – identify triggers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Coping skills – affect regulation and positive psychotherapy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Trauma narrative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Cognitive restructuring</a:t>
            </a:r>
          </a:p>
          <a:p>
            <a:pPr marL="493776" indent="-457200">
              <a:buFont typeface="+mj-lt"/>
              <a:buAutoNum type="arabicPeriod"/>
            </a:pPr>
            <a:r>
              <a:rPr lang="en-US" sz="2400" dirty="0" smtClean="0"/>
              <a:t>Planning for the </a:t>
            </a:r>
            <a:r>
              <a:rPr lang="en-US" sz="2400" dirty="0" smtClean="0"/>
              <a:t>future</a:t>
            </a:r>
          </a:p>
          <a:p>
            <a:pPr marL="493776" indent="-457200">
              <a:buNone/>
            </a:pPr>
            <a:endParaRPr lang="en-US" sz="2400" dirty="0" smtClean="0"/>
          </a:p>
          <a:p>
            <a:pPr marL="493776" indent="-457200" algn="r">
              <a:buNone/>
            </a:pPr>
            <a:r>
              <a:rPr lang="en-US" sz="2400" dirty="0" smtClean="0"/>
              <a:t>(Black, Woodworth, Tremblay, &amp; Carpenter, 2012)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Education</a:t>
            </a:r>
            <a:endParaRPr lang="en-US" dirty="0"/>
          </a:p>
        </p:txBody>
      </p:sp>
      <p:pic>
        <p:nvPicPr>
          <p:cNvPr id="4" name="Content Placeholder 3" descr="TFM Tx Plan col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Classical </a:t>
            </a:r>
            <a:r>
              <a:rPr lang="en-US" dirty="0" smtClean="0">
                <a:solidFill>
                  <a:srgbClr val="FFFF99"/>
                </a:solidFill>
              </a:rPr>
              <a:t>Conditioning </a:t>
            </a:r>
            <a:r>
              <a:rPr lang="en-US" sz="3556" dirty="0" smtClean="0">
                <a:solidFill>
                  <a:srgbClr val="FFFF99"/>
                </a:solidFill>
              </a:rPr>
              <a:t>(slide created by James </a:t>
            </a:r>
            <a:r>
              <a:rPr lang="en-US" sz="3556" dirty="0" err="1" smtClean="0">
                <a:solidFill>
                  <a:srgbClr val="FFFF99"/>
                </a:solidFill>
              </a:rPr>
              <a:t>Posedel</a:t>
            </a:r>
            <a:r>
              <a:rPr lang="en-US" sz="3556" dirty="0" smtClean="0">
                <a:solidFill>
                  <a:srgbClr val="FFFF99"/>
                </a:solidFill>
              </a:rPr>
              <a:t>)</a:t>
            </a:r>
            <a:endParaRPr lang="en-US" sz="3556" dirty="0">
              <a:solidFill>
                <a:srgbClr val="FFFF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9772"/>
            <a:ext cx="1055914" cy="106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8229" y="2352842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411436" y="2139772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615543" y="3865089"/>
            <a:ext cx="353786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71485"/>
            <a:ext cx="1055914" cy="106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88229" y="3541923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411436" y="337148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06143" y="3541923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37148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329543" y="4646401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88229" y="4646401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435929" y="4631462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James Posedel 2012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94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&amp; 3 Coping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Coping </a:t>
            </a:r>
            <a:r>
              <a:rPr lang="en-US" dirty="0" smtClean="0"/>
              <a:t>skills – relaxation strategies and practice (progressive muscle relaxation, autogenic, mindfulness, imagery)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Coping </a:t>
            </a:r>
            <a:r>
              <a:rPr lang="en-US" dirty="0" smtClean="0"/>
              <a:t>skills – identify triggers (brainstorm, keep a journal)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Affect Regulation</a:t>
            </a:r>
            <a:endParaRPr lang="en-US" dirty="0"/>
          </a:p>
        </p:txBody>
      </p:sp>
      <p:pic>
        <p:nvPicPr>
          <p:cNvPr id="4" name="Content Placeholder 3" descr="Feeling Faces.jpeg"/>
          <p:cNvPicPr>
            <a:picLocks noGrp="1" noChangeAspect="1"/>
          </p:cNvPicPr>
          <p:nvPr>
            <p:ph idx="1"/>
          </p:nvPr>
        </p:nvPicPr>
        <p:blipFill>
          <a:blip r:embed="rId3"/>
          <a:srcRect l="-87745" r="-8774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995"/>
          </a:xfrm>
        </p:spPr>
        <p:txBody>
          <a:bodyPr/>
          <a:lstStyle/>
          <a:p>
            <a:r>
              <a:rPr lang="en-US" dirty="0" smtClean="0"/>
              <a:t>Feelings Thermometer</a:t>
            </a:r>
            <a:endParaRPr lang="en-US" dirty="0"/>
          </a:p>
        </p:txBody>
      </p:sp>
      <p:pic>
        <p:nvPicPr>
          <p:cNvPr id="4" name="Content Placeholder 3" descr="Feelings Themomete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5009" r="-75009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0" dirty="0">
                <a:ea typeface="+mj-ea"/>
                <a:cs typeface="+mj-cs"/>
              </a:rPr>
              <a:t>IMPROVE: Improve the</a:t>
            </a:r>
            <a:r>
              <a:rPr lang="en-US" b="0" dirty="0" smtClean="0">
                <a:ea typeface="+mj-ea"/>
                <a:cs typeface="+mj-cs"/>
              </a:rPr>
              <a:t> </a:t>
            </a:r>
            <a:r>
              <a:rPr lang="en-US" dirty="0" smtClean="0"/>
              <a:t>M</a:t>
            </a:r>
            <a:r>
              <a:rPr lang="en-US" b="0" dirty="0" smtClean="0">
                <a:ea typeface="+mj-ea"/>
                <a:cs typeface="+mj-cs"/>
              </a:rPr>
              <a:t>oment </a:t>
            </a:r>
            <a:r>
              <a:rPr lang="en-US" sz="3556" b="0" dirty="0" smtClean="0">
                <a:ea typeface="+mj-ea"/>
                <a:cs typeface="+mj-cs"/>
              </a:rPr>
              <a:t>(</a:t>
            </a:r>
            <a:r>
              <a:rPr lang="en-US" sz="3556" b="0" dirty="0" err="1" smtClean="0">
                <a:ea typeface="+mj-ea"/>
                <a:cs typeface="+mj-cs"/>
              </a:rPr>
              <a:t>Linehan</a:t>
            </a:r>
            <a:r>
              <a:rPr lang="en-US" sz="3556" b="0" dirty="0" smtClean="0">
                <a:ea typeface="+mj-ea"/>
                <a:cs typeface="+mj-cs"/>
              </a:rPr>
              <a:t>, 19</a:t>
            </a:r>
            <a:r>
              <a:rPr lang="en-US" sz="3556" dirty="0" smtClean="0"/>
              <a:t>93</a:t>
            </a:r>
            <a:r>
              <a:rPr lang="en-US" sz="3556" b="0" dirty="0" smtClean="0">
                <a:ea typeface="+mj-ea"/>
                <a:cs typeface="+mj-cs"/>
              </a:rPr>
              <a:t>)</a:t>
            </a:r>
            <a:endParaRPr lang="en-US" sz="3556" b="0" dirty="0">
              <a:ea typeface="+mj-ea"/>
              <a:cs typeface="+mj-cs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Imagery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Meaning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Prayer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Relaxation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One crisis at a time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Vacation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Encourage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Trauma 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1</a:t>
            </a:r>
            <a:r>
              <a:rPr lang="en-US" baseline="30000" dirty="0" smtClean="0"/>
              <a:t>st</a:t>
            </a:r>
            <a:r>
              <a:rPr lang="en-US" dirty="0" smtClean="0"/>
              <a:t> chapter of book – “The incident”</a:t>
            </a:r>
          </a:p>
          <a:p>
            <a:r>
              <a:rPr lang="en-US" dirty="0" smtClean="0"/>
              <a:t>Write or discuss traumatic incident while using </a:t>
            </a:r>
            <a:r>
              <a:rPr lang="en-US" dirty="0" smtClean="0">
                <a:solidFill>
                  <a:srgbClr val="FFFF00"/>
                </a:solidFill>
              </a:rPr>
              <a:t>Systematic Desinsitization </a:t>
            </a:r>
            <a:r>
              <a:rPr lang="en-US" dirty="0" smtClean="0"/>
              <a:t>– create a hierarchy of feared situations/triggers and pair them with relaxation (this takes time and practice)</a:t>
            </a:r>
          </a:p>
          <a:p>
            <a:r>
              <a:rPr lang="en-US" dirty="0" smtClean="0"/>
              <a:t>When appropriate, help client make meaning of traumatic events: What did client learn? How is the client different in good ways?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asa land 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96" r="-10496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Cognitive Restructuring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Different methods: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ABCDE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Unproductive thoughts/Productive thoughts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Mindfulness </a:t>
            </a:r>
            <a:r>
              <a:rPr lang="en-US" dirty="0" smtClean="0">
                <a:hlinkClick r:id="rId2"/>
              </a:rPr>
              <a:t>http://www.youtube.com/watch?v=insKHm381TA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Planning for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Chapter 2 of book: include mastery moments, growth-strength, safety plan, future fun goals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nflower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694" r="-71694"/>
          <a:stretch>
            <a:fillRect/>
          </a:stretch>
        </p:blipFill>
        <p:spPr>
          <a:xfrm>
            <a:off x="457200" y="1282685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nflower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694" r="-71694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nflower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694" r="-71694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was always there…</a:t>
            </a:r>
            <a:endParaRPr lang="en-US" dirty="0"/>
          </a:p>
        </p:txBody>
      </p:sp>
      <p:pic>
        <p:nvPicPr>
          <p:cNvPr id="4" name="Content Placeholder 3" descr="Sunflower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694" r="-7169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lying heart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694" r="-71694"/>
          <a:stretch>
            <a:fillRect/>
          </a:stretch>
        </p:blipFill>
        <p:spPr>
          <a:xfrm>
            <a:off x="457200" y="107100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Russ Curtis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Back then…</a:t>
            </a:r>
            <a:endParaRPr lang="en-US" sz="5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Mental Health Tx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Mental health symbol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920" b="-792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Substance Abuse Tx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Addiction symbol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1145" r="-114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Russ Curtis 2013</a:t>
            </a:r>
            <a:endParaRPr lang="en-US" dirty="0"/>
          </a:p>
        </p:txBody>
      </p:sp>
      <p:cxnSp>
        <p:nvCxnSpPr>
          <p:cNvPr id="14" name="Straight Connector 13"/>
          <p:cNvCxnSpPr>
            <a:stCxn id="5" idx="2"/>
            <a:endCxn id="4" idx="0"/>
          </p:cNvCxnSpPr>
          <p:nvPr/>
        </p:nvCxnSpPr>
        <p:spPr>
          <a:xfrm rot="5400000">
            <a:off x="2015777" y="3973862"/>
            <a:ext cx="5112447" cy="1588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Now</a:t>
            </a:r>
            <a:endParaRPr lang="en-US" sz="6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Mental health care</a:t>
            </a:r>
            <a:endParaRPr lang="en-US" dirty="0"/>
          </a:p>
        </p:txBody>
      </p:sp>
      <p:pic>
        <p:nvPicPr>
          <p:cNvPr id="8" name="Content Placeholder 7" descr="Mental health symbol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920" b="-792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2275" y="1535113"/>
            <a:ext cx="3544525" cy="639762"/>
          </a:xfrm>
        </p:spPr>
        <p:txBody>
          <a:bodyPr/>
          <a:lstStyle/>
          <a:p>
            <a:r>
              <a:rPr lang="en-US" dirty="0" smtClean="0"/>
              <a:t>Medical care</a:t>
            </a:r>
            <a:endParaRPr lang="en-US" dirty="0"/>
          </a:p>
        </p:txBody>
      </p:sp>
      <p:pic>
        <p:nvPicPr>
          <p:cNvPr id="9" name="Content Placeholder 8" descr="medical-symbol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22345" r="-22345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Russ Curtis 2013</a:t>
            </a:r>
            <a:endParaRPr lang="en-US" dirty="0"/>
          </a:p>
        </p:txBody>
      </p:sp>
      <p:cxnSp>
        <p:nvCxnSpPr>
          <p:cNvPr id="16" name="Curved Connector 15"/>
          <p:cNvCxnSpPr/>
          <p:nvPr/>
        </p:nvCxnSpPr>
        <p:spPr>
          <a:xfrm rot="5400000">
            <a:off x="2406128" y="3656535"/>
            <a:ext cx="4708525" cy="230730"/>
          </a:xfrm>
          <a:prstGeom prst="curvedConnector3">
            <a:avLst>
              <a:gd name="adj1" fmla="val 50000"/>
            </a:avLst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625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Adverse Childhood Experiences Study</a:t>
            </a:r>
            <a:br>
              <a:rPr lang="en-US" dirty="0" smtClean="0"/>
            </a:br>
            <a:r>
              <a:rPr lang="en-US" b="1" dirty="0" smtClean="0">
                <a:solidFill>
                  <a:srgbClr val="FFFF00"/>
                </a:solidFill>
              </a:rPr>
              <a:t>ACE Study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N = 9,508</a:t>
            </a:r>
          </a:p>
          <a:p>
            <a:r>
              <a:rPr lang="en-US" dirty="0" smtClean="0"/>
              <a:t>Patients completed survey of childhood incidents: psychological, physical, sexual, substance abuse, mental illness, mother treated violently, &amp; criminal behavior</a:t>
            </a:r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Felitti et al. (1998)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Russ Curtis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2771</Words>
  <Application>Microsoft Macintosh PowerPoint</Application>
  <PresentationFormat>On-screen Show (4:3)</PresentationFormat>
  <Paragraphs>424</Paragraphs>
  <Slides>66</Slides>
  <Notes>34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Using Brief Evidence-Based Strategies to help Students Thrive</vt:lpstr>
      <vt:lpstr>Speakers</vt:lpstr>
      <vt:lpstr>Slide 3</vt:lpstr>
      <vt:lpstr> </vt:lpstr>
      <vt:lpstr>Russ’s Contents</vt:lpstr>
      <vt:lpstr>Slide 6</vt:lpstr>
      <vt:lpstr>Back then…</vt:lpstr>
      <vt:lpstr>Now</vt:lpstr>
      <vt:lpstr>Adverse Childhood Experiences Study ACE Study</vt:lpstr>
      <vt:lpstr>ACE Study</vt:lpstr>
      <vt:lpstr>Mechanism</vt:lpstr>
      <vt:lpstr>Slide 12</vt:lpstr>
      <vt:lpstr>Slide 13</vt:lpstr>
      <vt:lpstr>In 2004…</vt:lpstr>
      <vt:lpstr>Return on Investment of Therapy</vt:lpstr>
      <vt:lpstr>Health Care Providers</vt:lpstr>
      <vt:lpstr>Nadine Burke, M.D.</vt:lpstr>
      <vt:lpstr>Brief Strategies</vt:lpstr>
      <vt:lpstr>Slide 19</vt:lpstr>
      <vt:lpstr>Reason people don’t seek counseling</vt:lpstr>
      <vt:lpstr>New York Times (Gottlieb, 11.23.12)</vt:lpstr>
      <vt:lpstr>Slide 22</vt:lpstr>
      <vt:lpstr>What Clients Find Helpful</vt:lpstr>
      <vt:lpstr>Therapeutic Alliance and Treatment Fit</vt:lpstr>
      <vt:lpstr>http://www.apa.org/news/press/releases/2012/08/resolution-psychotherapy.aspx</vt:lpstr>
      <vt:lpstr>Slide 26</vt:lpstr>
      <vt:lpstr>Session Rating Scale</vt:lpstr>
      <vt:lpstr>Child Session Rating Scale</vt:lpstr>
      <vt:lpstr>Outcome Rating Scale</vt:lpstr>
      <vt:lpstr>Child Outcome Rating Scale</vt:lpstr>
      <vt:lpstr>For more information about the SRS and ORS </vt:lpstr>
      <vt:lpstr>Slide 32</vt:lpstr>
      <vt:lpstr>Incremental vs. Entity Theory</vt:lpstr>
      <vt:lpstr>Incremental Theory</vt:lpstr>
      <vt:lpstr>Slide 35</vt:lpstr>
      <vt:lpstr>GRIT</vt:lpstr>
      <vt:lpstr>Writing, Anxiety, &amp; Test Scores</vt:lpstr>
      <vt:lpstr>Slide 38</vt:lpstr>
      <vt:lpstr>Slide 39</vt:lpstr>
      <vt:lpstr>Slide 40</vt:lpstr>
      <vt:lpstr>Slide 41</vt:lpstr>
      <vt:lpstr>Positive Psychotherapy</vt:lpstr>
      <vt:lpstr>Mindfulness-Based Strategies</vt:lpstr>
      <vt:lpstr>Summary of Brief Strategies</vt:lpstr>
      <vt:lpstr>Brief Therapy</vt:lpstr>
      <vt:lpstr>Danger of Rumination</vt:lpstr>
      <vt:lpstr>Semantic Networks</vt:lpstr>
      <vt:lpstr>Healing or Revictimizing?</vt:lpstr>
      <vt:lpstr>Conditions not suited for Brief Therapy</vt:lpstr>
      <vt:lpstr>Solution-Focused Brief Therapy</vt:lpstr>
      <vt:lpstr>Slide 51</vt:lpstr>
      <vt:lpstr>Trauma-Focused CBT</vt:lpstr>
      <vt:lpstr>1. Education</vt:lpstr>
      <vt:lpstr>Classical Conditioning (slide created by James Posedel)</vt:lpstr>
      <vt:lpstr>2 &amp; 3 Coping Skills</vt:lpstr>
      <vt:lpstr>4. Affect Regulation</vt:lpstr>
      <vt:lpstr>Feelings Thermometer</vt:lpstr>
      <vt:lpstr>IMPROVE: Improve the Moment (Linehan, 1993)</vt:lpstr>
      <vt:lpstr>5. Trauma Narrative</vt:lpstr>
      <vt:lpstr>6. Cognitive Restructuring</vt:lpstr>
      <vt:lpstr>7. Planning for Future</vt:lpstr>
      <vt:lpstr>Slide 62</vt:lpstr>
      <vt:lpstr>Slide 63</vt:lpstr>
      <vt:lpstr>Slide 64</vt:lpstr>
      <vt:lpstr>It was always there…</vt:lpstr>
      <vt:lpstr>Slide 66</vt:lpstr>
    </vt:vector>
  </TitlesOfParts>
  <Company>Western Carolina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Brief Evidence-Based Strategies to help Students Thrive</dc:title>
  <dc:creator>WCUUser</dc:creator>
  <cp:lastModifiedBy>WCUUser</cp:lastModifiedBy>
  <cp:revision>211</cp:revision>
  <cp:lastPrinted>2013-04-05T14:38:33Z</cp:lastPrinted>
  <dcterms:created xsi:type="dcterms:W3CDTF">2013-04-23T11:40:55Z</dcterms:created>
  <dcterms:modified xsi:type="dcterms:W3CDTF">2013-04-23T12:04:41Z</dcterms:modified>
</cp:coreProperties>
</file>