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sldIdLst>
    <p:sldId id="268" r:id="rId2"/>
    <p:sldId id="261" r:id="rId3"/>
    <p:sldId id="263" r:id="rId4"/>
    <p:sldId id="316" r:id="rId5"/>
    <p:sldId id="264" r:id="rId6"/>
    <p:sldId id="265" r:id="rId7"/>
    <p:sldId id="275" r:id="rId8"/>
    <p:sldId id="317" r:id="rId9"/>
    <p:sldId id="279" r:id="rId10"/>
    <p:sldId id="280" r:id="rId11"/>
    <p:sldId id="314" r:id="rId12"/>
    <p:sldId id="315" r:id="rId13"/>
    <p:sldId id="301" r:id="rId14"/>
    <p:sldId id="281" r:id="rId15"/>
    <p:sldId id="282" r:id="rId16"/>
    <p:sldId id="283" r:id="rId17"/>
    <p:sldId id="284" r:id="rId18"/>
    <p:sldId id="285" r:id="rId19"/>
    <p:sldId id="286" r:id="rId20"/>
    <p:sldId id="304" r:id="rId21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6">
          <p15:clr>
            <a:srgbClr val="A4A3A4"/>
          </p15:clr>
        </p15:guide>
        <p15:guide id="2" pos="33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7B6"/>
    <a:srgbClr val="4F1E80"/>
    <a:srgbClr val="541E8A"/>
    <a:srgbClr val="551F8B"/>
    <a:srgbClr val="531D8D"/>
    <a:srgbClr val="501D85"/>
    <a:srgbClr val="531F88"/>
    <a:srgbClr val="5E2399"/>
    <a:srgbClr val="511E84"/>
    <a:srgbClr val="5A2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99" autoAdjust="0"/>
    <p:restoredTop sz="94334" autoAdjust="0"/>
  </p:normalViewPr>
  <p:slideViewPr>
    <p:cSldViewPr snapToGrid="0">
      <p:cViewPr varScale="1">
        <p:scale>
          <a:sx n="145" d="100"/>
          <a:sy n="145" d="100"/>
        </p:scale>
        <p:origin x="480" y="126"/>
      </p:cViewPr>
      <p:guideLst>
        <p:guide orient="horz" pos="1796"/>
        <p:guide pos="33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/>
              <a:t>Dimensions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94344857914686E-2"/>
          <c:y val="0.25044784246763679"/>
          <c:w val="0.93743455908529305"/>
          <c:h val="0.3652167719821458"/>
        </c:manualLayout>
      </c:layout>
      <c:lineChart>
        <c:grouping val="standard"/>
        <c:varyColors val="0"/>
        <c:ser>
          <c:idx val="0"/>
          <c:order val="0"/>
          <c:tx>
            <c:strRef>
              <c:f>Sheet1!$A$187</c:f>
              <c:strCache>
                <c:ptCount val="1"/>
                <c:pt idx="0">
                  <c:v>2018 UNC Overall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110902123236566E-3"/>
                  <c:y val="4.5798484863510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8A-428D-9972-36F7CDB7FE81}"/>
                </c:ext>
              </c:extLst>
            </c:dLbl>
            <c:dLbl>
              <c:idx val="6"/>
              <c:layout>
                <c:manualLayout>
                  <c:x val="1.5110902123236482E-2"/>
                  <c:y val="-1.7174431823816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8A-428D-9972-36F7CDB7FE81}"/>
                </c:ext>
              </c:extLst>
            </c:dLbl>
            <c:dLbl>
              <c:idx val="12"/>
              <c:layout>
                <c:manualLayout>
                  <c:x val="-4.8354886794356677E-2"/>
                  <c:y val="2.003683712778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8A-428D-9972-36F7CDB7FE81}"/>
                </c:ext>
              </c:extLst>
            </c:dLbl>
            <c:dLbl>
              <c:idx val="14"/>
              <c:layout>
                <c:manualLayout>
                  <c:x val="-6.0443608492944598E-3"/>
                  <c:y val="-4.007367425557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8A-428D-9972-36F7CDB7F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Sheet1!$B$185:$P$186</c:f>
              <c:strCache>
                <c:ptCount val="15"/>
                <c:pt idx="0">
                  <c:v>Pride</c:v>
                </c:pt>
                <c:pt idx="1">
                  <c:v>Job Satisfaction/ Support</c:v>
                </c:pt>
                <c:pt idx="2">
                  <c:v>Supervisors/ Department Chairs</c:v>
                </c:pt>
                <c:pt idx="3">
                  <c:v>Professional Development</c:v>
                </c:pt>
                <c:pt idx="4">
                  <c:v>Facilities</c:v>
                </c:pt>
                <c:pt idx="5">
                  <c:v>Teaching Environment</c:v>
                </c:pt>
                <c:pt idx="6">
                  <c:v>Senior Leadership</c:v>
                </c:pt>
                <c:pt idx="7">
                  <c:v>Shared Governance</c:v>
                </c:pt>
                <c:pt idx="8">
                  <c:v>Faculty, Administration &amp; Staff Relations</c:v>
                </c:pt>
                <c:pt idx="9">
                  <c:v>Collaboration</c:v>
                </c:pt>
                <c:pt idx="10">
                  <c:v>Respect &amp; Appreciation</c:v>
                </c:pt>
                <c:pt idx="11">
                  <c:v>Policies, Resources &amp; Efficiency</c:v>
                </c:pt>
                <c:pt idx="12">
                  <c:v>Communication</c:v>
                </c:pt>
                <c:pt idx="13">
                  <c:v>Fairness</c:v>
                </c:pt>
                <c:pt idx="14">
                  <c:v>Compensation, Benefits &amp; Work/Life Balance</c:v>
                </c:pt>
              </c:strCache>
            </c:strRef>
          </c:cat>
          <c:val>
            <c:numRef>
              <c:f>Sheet1!$B$187:$P$187</c:f>
              <c:numCache>
                <c:formatCode>0%</c:formatCode>
                <c:ptCount val="15"/>
                <c:pt idx="0">
                  <c:v>0.76</c:v>
                </c:pt>
                <c:pt idx="1">
                  <c:v>0.73</c:v>
                </c:pt>
                <c:pt idx="2">
                  <c:v>0.72</c:v>
                </c:pt>
                <c:pt idx="3">
                  <c:v>0.67</c:v>
                </c:pt>
                <c:pt idx="4">
                  <c:v>0.7</c:v>
                </c:pt>
                <c:pt idx="5">
                  <c:v>0.65</c:v>
                </c:pt>
                <c:pt idx="6">
                  <c:v>0.57999999999999996</c:v>
                </c:pt>
                <c:pt idx="7">
                  <c:v>0.56000000000000005</c:v>
                </c:pt>
                <c:pt idx="8">
                  <c:v>0.56000000000000005</c:v>
                </c:pt>
                <c:pt idx="9">
                  <c:v>0.56999999999999995</c:v>
                </c:pt>
                <c:pt idx="10">
                  <c:v>0.57999999999999996</c:v>
                </c:pt>
                <c:pt idx="11">
                  <c:v>0.59</c:v>
                </c:pt>
                <c:pt idx="12">
                  <c:v>0.54</c:v>
                </c:pt>
                <c:pt idx="13">
                  <c:v>0.56000000000000005</c:v>
                </c:pt>
                <c:pt idx="14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8A-428D-9972-36F7CDB7FE81}"/>
            </c:ext>
          </c:extLst>
        </c:ser>
        <c:ser>
          <c:idx val="1"/>
          <c:order val="1"/>
          <c:tx>
            <c:strRef>
              <c:f>Sheet1!$A$188</c:f>
              <c:strCache>
                <c:ptCount val="1"/>
                <c:pt idx="0">
                  <c:v>2018 Academic Affairs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6621992335560054E-2"/>
                  <c:y val="2.8624053039694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8A-428D-9972-36F7CDB7FE81}"/>
                </c:ext>
              </c:extLst>
            </c:dLbl>
            <c:dLbl>
              <c:idx val="6"/>
              <c:layout>
                <c:manualLayout>
                  <c:x val="-2.1155262972530998E-2"/>
                  <c:y val="-3.4348863647633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8A-428D-9972-36F7CDB7FE81}"/>
                </c:ext>
              </c:extLst>
            </c:dLbl>
            <c:dLbl>
              <c:idx val="12"/>
              <c:layout>
                <c:manualLayout>
                  <c:x val="-6.0443608492945708E-3"/>
                  <c:y val="4.2936079559541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8A-428D-9972-36F7CDB7FE81}"/>
                </c:ext>
              </c:extLst>
            </c:dLbl>
            <c:dLbl>
              <c:idx val="14"/>
              <c:layout>
                <c:manualLayout>
                  <c:x val="-6.0443608492944598E-3"/>
                  <c:y val="4.0073674255571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8A-428D-9972-36F7CDB7F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Sheet1!$B$185:$P$186</c:f>
              <c:strCache>
                <c:ptCount val="15"/>
                <c:pt idx="0">
                  <c:v>Pride</c:v>
                </c:pt>
                <c:pt idx="1">
                  <c:v>Job Satisfaction/ Support</c:v>
                </c:pt>
                <c:pt idx="2">
                  <c:v>Supervisors/ Department Chairs</c:v>
                </c:pt>
                <c:pt idx="3">
                  <c:v>Professional Development</c:v>
                </c:pt>
                <c:pt idx="4">
                  <c:v>Facilities</c:v>
                </c:pt>
                <c:pt idx="5">
                  <c:v>Teaching Environment</c:v>
                </c:pt>
                <c:pt idx="6">
                  <c:v>Senior Leadership</c:v>
                </c:pt>
                <c:pt idx="7">
                  <c:v>Shared Governance</c:v>
                </c:pt>
                <c:pt idx="8">
                  <c:v>Faculty, Administration &amp; Staff Relations</c:v>
                </c:pt>
                <c:pt idx="9">
                  <c:v>Collaboration</c:v>
                </c:pt>
                <c:pt idx="10">
                  <c:v>Respect &amp; Appreciation</c:v>
                </c:pt>
                <c:pt idx="11">
                  <c:v>Policies, Resources &amp; Efficiency</c:v>
                </c:pt>
                <c:pt idx="12">
                  <c:v>Communication</c:v>
                </c:pt>
                <c:pt idx="13">
                  <c:v>Fairness</c:v>
                </c:pt>
                <c:pt idx="14">
                  <c:v>Compensation, Benefits &amp; Work/Life Balance</c:v>
                </c:pt>
              </c:strCache>
            </c:strRef>
          </c:cat>
          <c:val>
            <c:numRef>
              <c:f>Sheet1!$B$188:$P$188</c:f>
              <c:numCache>
                <c:formatCode>0%</c:formatCode>
                <c:ptCount val="15"/>
                <c:pt idx="0">
                  <c:v>0.83</c:v>
                </c:pt>
                <c:pt idx="1">
                  <c:v>0.71</c:v>
                </c:pt>
                <c:pt idx="2">
                  <c:v>0.75</c:v>
                </c:pt>
                <c:pt idx="3">
                  <c:v>0.73</c:v>
                </c:pt>
                <c:pt idx="4">
                  <c:v>0.67</c:v>
                </c:pt>
                <c:pt idx="5">
                  <c:v>0.72</c:v>
                </c:pt>
                <c:pt idx="6">
                  <c:v>0.65</c:v>
                </c:pt>
                <c:pt idx="7">
                  <c:v>0.71</c:v>
                </c:pt>
                <c:pt idx="8">
                  <c:v>0.64</c:v>
                </c:pt>
                <c:pt idx="9">
                  <c:v>0.69</c:v>
                </c:pt>
                <c:pt idx="10">
                  <c:v>0.61</c:v>
                </c:pt>
                <c:pt idx="11">
                  <c:v>0.56999999999999995</c:v>
                </c:pt>
                <c:pt idx="12">
                  <c:v>0.61</c:v>
                </c:pt>
                <c:pt idx="13">
                  <c:v>0.59</c:v>
                </c:pt>
                <c:pt idx="14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8A-428D-9972-36F7CDB7FE81}"/>
            </c:ext>
          </c:extLst>
        </c:ser>
        <c:ser>
          <c:idx val="2"/>
          <c:order val="2"/>
          <c:tx>
            <c:strRef>
              <c:f>Sheet1!$A$189</c:f>
              <c:strCache>
                <c:ptCount val="1"/>
                <c:pt idx="0">
                  <c:v>2018 WCU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710714034149216E-2"/>
                  <c:y val="2.0036837127785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A-428D-9972-36F7CDB7FE81}"/>
                </c:ext>
              </c:extLst>
            </c:dLbl>
            <c:dLbl>
              <c:idx val="6"/>
              <c:layout>
                <c:manualLayout>
                  <c:x val="1.5110902123236482E-2"/>
                  <c:y val="-3.1486458343663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8A-428D-9972-36F7CDB7FE81}"/>
                </c:ext>
              </c:extLst>
            </c:dLbl>
            <c:dLbl>
              <c:idx val="12"/>
              <c:layout>
                <c:manualLayout>
                  <c:x val="0"/>
                  <c:y val="-2.8624053039694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8A-428D-9972-36F7CDB7FE81}"/>
                </c:ext>
              </c:extLst>
            </c:dLbl>
            <c:dLbl>
              <c:idx val="14"/>
              <c:layout>
                <c:manualLayout>
                  <c:x val="6.0443608492945708E-3"/>
                  <c:y val="-1.4312026519847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8A-428D-9972-36F7CDB7F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Sheet1!$B$185:$P$186</c:f>
              <c:strCache>
                <c:ptCount val="15"/>
                <c:pt idx="0">
                  <c:v>Pride</c:v>
                </c:pt>
                <c:pt idx="1">
                  <c:v>Job Satisfaction/ Support</c:v>
                </c:pt>
                <c:pt idx="2">
                  <c:v>Supervisors/ Department Chairs</c:v>
                </c:pt>
                <c:pt idx="3">
                  <c:v>Professional Development</c:v>
                </c:pt>
                <c:pt idx="4">
                  <c:v>Facilities</c:v>
                </c:pt>
                <c:pt idx="5">
                  <c:v>Teaching Environment</c:v>
                </c:pt>
                <c:pt idx="6">
                  <c:v>Senior Leadership</c:v>
                </c:pt>
                <c:pt idx="7">
                  <c:v>Shared Governance</c:v>
                </c:pt>
                <c:pt idx="8">
                  <c:v>Faculty, Administration &amp; Staff Relations</c:v>
                </c:pt>
                <c:pt idx="9">
                  <c:v>Collaboration</c:v>
                </c:pt>
                <c:pt idx="10">
                  <c:v>Respect &amp; Appreciation</c:v>
                </c:pt>
                <c:pt idx="11">
                  <c:v>Policies, Resources &amp; Efficiency</c:v>
                </c:pt>
                <c:pt idx="12">
                  <c:v>Communication</c:v>
                </c:pt>
                <c:pt idx="13">
                  <c:v>Fairness</c:v>
                </c:pt>
                <c:pt idx="14">
                  <c:v>Compensation, Benefits &amp; Work/Life Balance</c:v>
                </c:pt>
              </c:strCache>
            </c:strRef>
          </c:cat>
          <c:val>
            <c:numRef>
              <c:f>Sheet1!$B$189:$P$189</c:f>
              <c:numCache>
                <c:formatCode>0%</c:formatCode>
                <c:ptCount val="15"/>
                <c:pt idx="0">
                  <c:v>0.82</c:v>
                </c:pt>
                <c:pt idx="1">
                  <c:v>0.75</c:v>
                </c:pt>
                <c:pt idx="2">
                  <c:v>0.74</c:v>
                </c:pt>
                <c:pt idx="3">
                  <c:v>0.74</c:v>
                </c:pt>
                <c:pt idx="4">
                  <c:v>0.72</c:v>
                </c:pt>
                <c:pt idx="5">
                  <c:v>0.72</c:v>
                </c:pt>
                <c:pt idx="6">
                  <c:v>0.71</c:v>
                </c:pt>
                <c:pt idx="7">
                  <c:v>0.7</c:v>
                </c:pt>
                <c:pt idx="8">
                  <c:v>0.64</c:v>
                </c:pt>
                <c:pt idx="9">
                  <c:v>0.64</c:v>
                </c:pt>
                <c:pt idx="10">
                  <c:v>0.63</c:v>
                </c:pt>
                <c:pt idx="11">
                  <c:v>0.62</c:v>
                </c:pt>
                <c:pt idx="12">
                  <c:v>0.6</c:v>
                </c:pt>
                <c:pt idx="13">
                  <c:v>0.6</c:v>
                </c:pt>
                <c:pt idx="14">
                  <c:v>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8A-428D-9972-36F7CDB7F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928928"/>
        <c:axId val="751001184"/>
      </c:lineChart>
      <c:catAx>
        <c:axId val="38592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01184"/>
        <c:crosses val="autoZero"/>
        <c:auto val="1"/>
        <c:lblAlgn val="ctr"/>
        <c:lblOffset val="100"/>
        <c:noMultiLvlLbl val="0"/>
      </c:catAx>
      <c:valAx>
        <c:axId val="751001184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92892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212699630484901"/>
          <c:y val="0.14767797080595857"/>
          <c:w val="0.67040909376469449"/>
          <c:h val="6.5603399545801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63993-89CB-7745-915D-7E0FED36898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F954-78B6-D648-A93C-8D94A6C3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6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F954-78B6-D648-A93C-8D94A6C3B2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8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U Logo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27A91F-189A-46E9-9943-A7BBC067091C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rgbClr val="4F1E8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2A844-53FE-45F3-A2FA-C1C52A523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0" y="2191776"/>
            <a:ext cx="3429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5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0" y="2075688"/>
            <a:ext cx="0" cy="303530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09889"/>
            <a:ext cx="8503920" cy="1069322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2" y="2075689"/>
            <a:ext cx="3890915" cy="2889504"/>
          </a:xfrm>
        </p:spPr>
        <p:txBody>
          <a:bodyPr numCol="2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A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88671" y="2075689"/>
            <a:ext cx="3861936" cy="2889504"/>
          </a:xfrm>
        </p:spPr>
        <p:txBody>
          <a:bodyPr numCol="2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B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0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10896"/>
            <a:ext cx="8503920" cy="1069322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3052795" y="2076968"/>
            <a:ext cx="13190" cy="303402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88113" y="2076968"/>
            <a:ext cx="4395" cy="303402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1" y="2075688"/>
            <a:ext cx="2351942" cy="303530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A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01077" y="2075688"/>
            <a:ext cx="2351942" cy="303530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B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27596" y="2075688"/>
            <a:ext cx="2351942" cy="303530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C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39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6132" y="4958261"/>
            <a:ext cx="1244600" cy="508000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2866" y="2040552"/>
            <a:ext cx="8422633" cy="2706624"/>
          </a:xfrm>
        </p:spPr>
        <p:txBody>
          <a:bodyPr/>
          <a:lstStyle>
            <a:lvl1pPr marL="308610" indent="-30861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faccatis</a:t>
            </a:r>
            <a:r>
              <a:rPr lang="en-US" dirty="0"/>
              <a:t>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</a:t>
            </a:r>
            <a:r>
              <a:rPr lang="en-US" dirty="0" err="1"/>
              <a:t>quame</a:t>
            </a:r>
            <a:r>
              <a:rPr lang="en-US" dirty="0"/>
              <a:t> </a:t>
            </a:r>
            <a:r>
              <a:rPr lang="en-US" dirty="0" err="1"/>
              <a:t>ventibus</a:t>
            </a:r>
            <a:r>
              <a:rPr lang="en-US" dirty="0"/>
              <a:t> a </a:t>
            </a:r>
            <a:r>
              <a:rPr lang="en-US" dirty="0" err="1"/>
              <a:t>nosam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molupta</a:t>
            </a:r>
            <a:r>
              <a:rPr lang="en-US" dirty="0"/>
              <a:t> </a:t>
            </a:r>
            <a:r>
              <a:rPr lang="en-US" dirty="0" err="1"/>
              <a:t>tibust</a:t>
            </a:r>
            <a:r>
              <a:rPr lang="en-US" dirty="0"/>
              <a:t> hit </a:t>
            </a:r>
            <a:r>
              <a:rPr lang="en-US" dirty="0" err="1"/>
              <a:t>voluptae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verferspel</a:t>
            </a:r>
            <a:r>
              <a:rPr lang="en-US" dirty="0"/>
              <a:t> min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eriam</a:t>
            </a:r>
            <a:r>
              <a:rPr lang="en-US" dirty="0"/>
              <a:t>, </a:t>
            </a:r>
            <a:r>
              <a:rPr lang="en-US" dirty="0" err="1"/>
              <a:t>excerspitam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oditate</a:t>
            </a:r>
            <a:r>
              <a:rPr lang="en-US" dirty="0"/>
              <a:t> et, od </a:t>
            </a:r>
            <a:r>
              <a:rPr lang="en-US" dirty="0" err="1"/>
              <a:t>ulparum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simolut</a:t>
            </a:r>
            <a:r>
              <a:rPr lang="en-US" dirty="0"/>
              <a:t> rem qui </a:t>
            </a:r>
            <a:r>
              <a:rPr lang="en-US" dirty="0" err="1"/>
              <a:t>volorem</a:t>
            </a:r>
            <a:r>
              <a:rPr lang="en-US" dirty="0"/>
              <a:t> lam </a:t>
            </a:r>
            <a:r>
              <a:rPr lang="en-US" dirty="0" err="1"/>
              <a:t>voluptas</a:t>
            </a:r>
            <a:r>
              <a:rPr lang="en-US" dirty="0"/>
              <a:t> rem </a:t>
            </a:r>
            <a:r>
              <a:rPr lang="en-US" dirty="0" err="1"/>
              <a:t>faccatur</a:t>
            </a:r>
            <a:r>
              <a:rPr lang="en-US" dirty="0"/>
              <a:t>? </a:t>
            </a:r>
            <a:r>
              <a:rPr lang="en-US" dirty="0" err="1"/>
              <a:t>Unt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sit </a:t>
            </a:r>
            <a:r>
              <a:rPr lang="en-US" dirty="0" err="1"/>
              <a:t>quodi</a:t>
            </a:r>
            <a:r>
              <a:rPr lang="en-US" dirty="0"/>
              <a:t> omni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eaquam</a:t>
            </a:r>
            <a:r>
              <a:rPr lang="en-US" dirty="0"/>
              <a:t> lab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quias</a:t>
            </a:r>
            <a:r>
              <a:rPr lang="en-US" dirty="0"/>
              <a:t> </a:t>
            </a:r>
            <a:r>
              <a:rPr lang="en-US" dirty="0" err="1"/>
              <a:t>doluptium</a:t>
            </a:r>
            <a:r>
              <a:rPr lang="en-US" dirty="0"/>
              <a:t> </a:t>
            </a:r>
            <a:r>
              <a:rPr lang="en-US" dirty="0" err="1"/>
              <a:t>velliqu</a:t>
            </a:r>
            <a:r>
              <a:rPr lang="en-US" dirty="0"/>
              <a:t> </a:t>
            </a:r>
            <a:r>
              <a:rPr lang="en-US" dirty="0" err="1"/>
              <a:t>asimperro</a:t>
            </a:r>
            <a:r>
              <a:rPr lang="en-US" dirty="0"/>
              <a:t> mi, intis </a:t>
            </a:r>
            <a:r>
              <a:rPr lang="en-US" dirty="0" err="1"/>
              <a:t>autet</a:t>
            </a:r>
            <a:r>
              <a:rPr lang="en-US" dirty="0"/>
              <a:t> </a:t>
            </a:r>
            <a:r>
              <a:rPr lang="en-US" dirty="0" err="1"/>
              <a:t>volorum</a:t>
            </a:r>
            <a:r>
              <a:rPr lang="en-US" dirty="0"/>
              <a:t> </a:t>
            </a:r>
            <a:r>
              <a:rPr lang="en-US" dirty="0" err="1"/>
              <a:t>quistectem</a:t>
            </a:r>
            <a:r>
              <a:rPr lang="en-US" dirty="0"/>
              <a:t>. Et </a:t>
            </a:r>
            <a:r>
              <a:rPr lang="en-US" dirty="0" err="1"/>
              <a:t>resciis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berchitet</a:t>
            </a:r>
            <a:r>
              <a:rPr lang="en-US" dirty="0"/>
              <a:t> </a:t>
            </a:r>
            <a:r>
              <a:rPr lang="en-US" dirty="0" err="1"/>
              <a:t>volorepudia</a:t>
            </a:r>
            <a:r>
              <a:rPr lang="en-US" dirty="0"/>
              <a:t> </a:t>
            </a:r>
            <a:r>
              <a:rPr lang="en-US" dirty="0" err="1"/>
              <a:t>nusande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venimendae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sim resto </a:t>
            </a:r>
            <a:r>
              <a:rPr lang="en-US" dirty="0" err="1"/>
              <a:t>eaquam</a:t>
            </a:r>
            <a:r>
              <a:rPr lang="en-US" dirty="0"/>
              <a:t> </a:t>
            </a:r>
            <a:r>
              <a:rPr lang="en-US" dirty="0" err="1"/>
              <a:t>enimin</a:t>
            </a:r>
            <a:r>
              <a:rPr lang="en-US" dirty="0"/>
              <a:t> et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et.</a:t>
            </a:r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10896"/>
            <a:ext cx="8503920" cy="1069322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</p:spTree>
    <p:extLst>
      <p:ext uri="{BB962C8B-B14F-4D97-AF65-F5344CB8AC3E}">
        <p14:creationId xmlns:p14="http://schemas.microsoft.com/office/powerpoint/2010/main" val="54122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2866" y="2040552"/>
            <a:ext cx="8422633" cy="2706624"/>
          </a:xfrm>
        </p:spPr>
        <p:txBody>
          <a:bodyPr/>
          <a:lstStyle>
            <a:lvl1pPr marL="308610" indent="-30861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faccatis</a:t>
            </a:r>
            <a:r>
              <a:rPr lang="en-US" dirty="0"/>
              <a:t>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</a:t>
            </a:r>
            <a:r>
              <a:rPr lang="en-US" dirty="0" err="1"/>
              <a:t>quame</a:t>
            </a:r>
            <a:r>
              <a:rPr lang="en-US" dirty="0"/>
              <a:t> </a:t>
            </a:r>
            <a:r>
              <a:rPr lang="en-US" dirty="0" err="1"/>
              <a:t>ventibus</a:t>
            </a:r>
            <a:r>
              <a:rPr lang="en-US" dirty="0"/>
              <a:t> a </a:t>
            </a:r>
            <a:r>
              <a:rPr lang="en-US" dirty="0" err="1"/>
              <a:t>nosam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molupta</a:t>
            </a:r>
            <a:r>
              <a:rPr lang="en-US" dirty="0"/>
              <a:t> </a:t>
            </a:r>
            <a:r>
              <a:rPr lang="en-US" dirty="0" err="1"/>
              <a:t>tibust</a:t>
            </a:r>
            <a:r>
              <a:rPr lang="en-US" dirty="0"/>
              <a:t> hit </a:t>
            </a:r>
            <a:r>
              <a:rPr lang="en-US" dirty="0" err="1"/>
              <a:t>voluptae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verferspel</a:t>
            </a:r>
            <a:r>
              <a:rPr lang="en-US" dirty="0"/>
              <a:t> min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eriam</a:t>
            </a:r>
            <a:r>
              <a:rPr lang="en-US" dirty="0"/>
              <a:t>, </a:t>
            </a:r>
            <a:r>
              <a:rPr lang="en-US" dirty="0" err="1"/>
              <a:t>excerspitam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oditate</a:t>
            </a:r>
            <a:r>
              <a:rPr lang="en-US" dirty="0"/>
              <a:t> et, od </a:t>
            </a:r>
            <a:r>
              <a:rPr lang="en-US" dirty="0" err="1"/>
              <a:t>ulparum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simolut</a:t>
            </a:r>
            <a:r>
              <a:rPr lang="en-US" dirty="0"/>
              <a:t> rem qui </a:t>
            </a:r>
            <a:r>
              <a:rPr lang="en-US" dirty="0" err="1"/>
              <a:t>volorem</a:t>
            </a:r>
            <a:r>
              <a:rPr lang="en-US" dirty="0"/>
              <a:t> lam </a:t>
            </a:r>
            <a:r>
              <a:rPr lang="en-US" dirty="0" err="1"/>
              <a:t>voluptas</a:t>
            </a:r>
            <a:r>
              <a:rPr lang="en-US" dirty="0"/>
              <a:t> rem </a:t>
            </a:r>
            <a:r>
              <a:rPr lang="en-US" dirty="0" err="1"/>
              <a:t>faccatur</a:t>
            </a:r>
            <a:r>
              <a:rPr lang="en-US" dirty="0"/>
              <a:t>? </a:t>
            </a:r>
            <a:r>
              <a:rPr lang="en-US" dirty="0" err="1"/>
              <a:t>Unt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sit </a:t>
            </a:r>
            <a:r>
              <a:rPr lang="en-US" dirty="0" err="1"/>
              <a:t>quodi</a:t>
            </a:r>
            <a:r>
              <a:rPr lang="en-US" dirty="0"/>
              <a:t> omni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eaquam</a:t>
            </a:r>
            <a:r>
              <a:rPr lang="en-US" dirty="0"/>
              <a:t> lab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quias</a:t>
            </a:r>
            <a:r>
              <a:rPr lang="en-US" dirty="0"/>
              <a:t> </a:t>
            </a:r>
            <a:r>
              <a:rPr lang="en-US" dirty="0" err="1"/>
              <a:t>doluptium</a:t>
            </a:r>
            <a:r>
              <a:rPr lang="en-US" dirty="0"/>
              <a:t> </a:t>
            </a:r>
            <a:r>
              <a:rPr lang="en-US" dirty="0" err="1"/>
              <a:t>velliqu</a:t>
            </a:r>
            <a:r>
              <a:rPr lang="en-US" dirty="0"/>
              <a:t> </a:t>
            </a:r>
            <a:r>
              <a:rPr lang="en-US" dirty="0" err="1"/>
              <a:t>asimperro</a:t>
            </a:r>
            <a:r>
              <a:rPr lang="en-US" dirty="0"/>
              <a:t> mi, intis </a:t>
            </a:r>
            <a:r>
              <a:rPr lang="en-US" dirty="0" err="1"/>
              <a:t>autet</a:t>
            </a:r>
            <a:r>
              <a:rPr lang="en-US" dirty="0"/>
              <a:t> </a:t>
            </a:r>
            <a:r>
              <a:rPr lang="en-US" dirty="0" err="1"/>
              <a:t>volorum</a:t>
            </a:r>
            <a:r>
              <a:rPr lang="en-US" dirty="0"/>
              <a:t> </a:t>
            </a:r>
            <a:r>
              <a:rPr lang="en-US" dirty="0" err="1"/>
              <a:t>quistectem</a:t>
            </a:r>
            <a:r>
              <a:rPr lang="en-US" dirty="0"/>
              <a:t>. Et </a:t>
            </a:r>
            <a:r>
              <a:rPr lang="en-US" dirty="0" err="1"/>
              <a:t>resciis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berchitet</a:t>
            </a:r>
            <a:r>
              <a:rPr lang="en-US" dirty="0"/>
              <a:t> </a:t>
            </a:r>
            <a:r>
              <a:rPr lang="en-US" dirty="0" err="1"/>
              <a:t>volorepudia</a:t>
            </a:r>
            <a:r>
              <a:rPr lang="en-US" dirty="0"/>
              <a:t> </a:t>
            </a:r>
            <a:r>
              <a:rPr lang="en-US" dirty="0" err="1"/>
              <a:t>nusande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venimendae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sim resto </a:t>
            </a:r>
            <a:r>
              <a:rPr lang="en-US" dirty="0" err="1"/>
              <a:t>eaquam</a:t>
            </a:r>
            <a:r>
              <a:rPr lang="en-US" dirty="0"/>
              <a:t> </a:t>
            </a:r>
            <a:r>
              <a:rPr lang="en-US" dirty="0" err="1"/>
              <a:t>enimin</a:t>
            </a:r>
            <a:r>
              <a:rPr lang="en-US" dirty="0"/>
              <a:t> et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et.</a:t>
            </a:r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10896"/>
            <a:ext cx="8503920" cy="1069322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</p:spTree>
    <p:extLst>
      <p:ext uri="{BB962C8B-B14F-4D97-AF65-F5344CB8AC3E}">
        <p14:creationId xmlns:p14="http://schemas.microsoft.com/office/powerpoint/2010/main" val="3619787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55347"/>
            <a:ext cx="8503920" cy="978408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</p:spTree>
    <p:extLst>
      <p:ext uri="{BB962C8B-B14F-4D97-AF65-F5344CB8AC3E}">
        <p14:creationId xmlns:p14="http://schemas.microsoft.com/office/powerpoint/2010/main" val="2321330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83797"/>
            <a:ext cx="8503920" cy="727808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</a:t>
            </a:r>
          </a:p>
        </p:txBody>
      </p:sp>
    </p:spTree>
    <p:extLst>
      <p:ext uri="{BB962C8B-B14F-4D97-AF65-F5344CB8AC3E}">
        <p14:creationId xmlns:p14="http://schemas.microsoft.com/office/powerpoint/2010/main" val="764982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08767" y="2040799"/>
            <a:ext cx="0" cy="3136894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593752" y="2065494"/>
            <a:ext cx="4996359" cy="305240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55347"/>
            <a:ext cx="8503920" cy="978408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2040798"/>
            <a:ext cx="2502262" cy="303530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baseline="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5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891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18521" y="2051539"/>
            <a:ext cx="0" cy="3272693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55347"/>
            <a:ext cx="8503920" cy="978408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4332" y="2051539"/>
            <a:ext cx="2431256" cy="3272694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41454" y="2051538"/>
            <a:ext cx="2351942" cy="3272693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A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39261" y="2051538"/>
            <a:ext cx="2351942" cy="3265716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B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16329" y="2051539"/>
            <a:ext cx="0" cy="3272693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3429238"/>
            <a:ext cx="9144000" cy="467497"/>
          </a:xfrm>
          <a:prstGeom prst="rect">
            <a:avLst/>
          </a:prstGeom>
          <a:solidFill>
            <a:srgbClr val="BAA06D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897261"/>
            <a:ext cx="9144000" cy="1828800"/>
          </a:xfrm>
          <a:prstGeom prst="rect">
            <a:avLst/>
          </a:prstGeom>
          <a:solidFill>
            <a:srgbClr val="4F1E8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65558" y="4000502"/>
            <a:ext cx="1928355" cy="28229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61391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470458" y="4000502"/>
            <a:ext cx="1928355" cy="28229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66292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669793" y="4000502"/>
            <a:ext cx="1928355" cy="28229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65627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869128" y="4000502"/>
            <a:ext cx="1928355" cy="28229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Four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64962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65176" y="3456967"/>
            <a:ext cx="8566088" cy="412038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75678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0" y="1"/>
            <a:ext cx="9144000" cy="33845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320790"/>
            <a:ext cx="9144000" cy="576472"/>
          </a:xfrm>
          <a:prstGeom prst="rect">
            <a:avLst/>
          </a:prstGeom>
          <a:solidFill>
            <a:srgbClr val="BAA0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897261"/>
            <a:ext cx="9144000" cy="18288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65558" y="4000502"/>
            <a:ext cx="1928355" cy="28229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61391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470458" y="4000502"/>
            <a:ext cx="1928355" cy="28229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66292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669793" y="4000502"/>
            <a:ext cx="1928355" cy="28229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65627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869128" y="4000502"/>
            <a:ext cx="1928355" cy="28229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Four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64962" y="4380715"/>
            <a:ext cx="1928355" cy="1236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61389" y="3333674"/>
            <a:ext cx="8566088" cy="550706"/>
          </a:xfrm>
        </p:spPr>
        <p:txBody>
          <a:bodyPr anchor="ctr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</a:lstStyle>
          <a:p>
            <a:pPr lvl="0"/>
            <a:r>
              <a:rPr lang="en-US" dirty="0"/>
              <a:t>You can try it with a different photo above.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U Logo Mt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5A21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41F7C-F1FF-461F-B0B6-DC4E57CEF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2901" y="2171700"/>
            <a:ext cx="3365500" cy="1371600"/>
          </a:xfrm>
          <a:prstGeom prst="rect">
            <a:avLst/>
          </a:prstGeom>
        </p:spPr>
      </p:pic>
      <p:sp>
        <p:nvSpPr>
          <p:cNvPr id="2" name="Right Triangle 1"/>
          <p:cNvSpPr/>
          <p:nvPr userDrawn="1"/>
        </p:nvSpPr>
        <p:spPr>
          <a:xfrm>
            <a:off x="2" y="4158902"/>
            <a:ext cx="5519721" cy="1556099"/>
          </a:xfrm>
          <a:prstGeom prst="rtTriangle">
            <a:avLst/>
          </a:prstGeom>
          <a:solidFill>
            <a:srgbClr val="541E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542172" y="3272694"/>
            <a:ext cx="7601828" cy="2442308"/>
          </a:xfrm>
          <a:prstGeom prst="rtTriangle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985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cxnSp>
        <p:nvCxnSpPr>
          <p:cNvPr id="5" name="Straight Connector 4"/>
          <p:cNvCxnSpPr/>
          <p:nvPr userDrawn="1"/>
        </p:nvCxnSpPr>
        <p:spPr>
          <a:xfrm>
            <a:off x="3543300" y="1939194"/>
            <a:ext cx="0" cy="1832708"/>
          </a:xfrm>
          <a:prstGeom prst="line">
            <a:avLst/>
          </a:prstGeom>
          <a:ln w="19050">
            <a:solidFill>
              <a:srgbClr val="C1A7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/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6101" y="2000408"/>
            <a:ext cx="1671923" cy="1710278"/>
          </a:xfrm>
        </p:spPr>
        <p:txBody>
          <a:bodyPr anchor="ctr" anchorCtr="0">
            <a:noAutofit/>
          </a:bodyPr>
          <a:lstStyle>
            <a:lvl1pPr marL="0" indent="0" algn="r" defTabSz="411480" rtl="0" eaLnBrk="1" latinLnBrk="0" hangingPunct="1">
              <a:lnSpc>
                <a:spcPts val="4800"/>
              </a:lnSpc>
              <a:spcBef>
                <a:spcPts val="0"/>
              </a:spcBef>
              <a:buNone/>
              <a:defRPr lang="en-US" sz="4800" kern="1200" cap="all" baseline="0" dirty="0" smtClean="0">
                <a:solidFill>
                  <a:schemeClr val="bg1"/>
                </a:solidFill>
                <a:latin typeface="FreightSans Pro Medium" panose="02000606030000020004" pitchFamily="50" charset="0"/>
                <a:ea typeface="+mn-ea"/>
                <a:cs typeface="FreightSans Pro Medium" panose="02000606030000020004" pitchFamily="50" charset="0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The End</a:t>
            </a:r>
          </a:p>
        </p:txBody>
      </p:sp>
      <p:sp>
        <p:nvSpPr>
          <p:cNvPr id="12" name="Text Placeholder 2">
            <a:extLst/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8577" y="2064174"/>
            <a:ext cx="3502230" cy="1582748"/>
          </a:xfrm>
        </p:spPr>
        <p:txBody>
          <a:bodyPr anchor="ctr" anchorCtr="0">
            <a:noAutofit/>
          </a:bodyPr>
          <a:lstStyle>
            <a:lvl1pPr marL="0" indent="0" algn="l" defTabSz="411480" rtl="0" eaLnBrk="1" latinLnBrk="0" hangingPunct="1">
              <a:lnSpc>
                <a:spcPts val="2100"/>
              </a:lnSpc>
              <a:spcBef>
                <a:spcPts val="0"/>
              </a:spcBef>
              <a:buNone/>
              <a:defRPr lang="en-US" sz="1500" kern="1200" dirty="0" smtClean="0">
                <a:solidFill>
                  <a:schemeClr val="bg1"/>
                </a:solidFill>
                <a:latin typeface="FreightSans Pro Medium" panose="02000606030000020004" pitchFamily="50" charset="0"/>
                <a:ea typeface="+mn-ea"/>
                <a:cs typeface="FreightSans Pro Medium" panose="02000606030000020004" pitchFamily="50" charset="0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This concludes our PowerPoint presentation on PowerPoint presentations.  We hope you’ve enjoyed viewing it as much as we’ve enjoyed creating this</a:t>
            </a:r>
          </a:p>
        </p:txBody>
      </p:sp>
    </p:spTree>
    <p:extLst>
      <p:ext uri="{BB962C8B-B14F-4D97-AF65-F5344CB8AC3E}">
        <p14:creationId xmlns:p14="http://schemas.microsoft.com/office/powerpoint/2010/main" val="1287358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cxnSp>
        <p:nvCxnSpPr>
          <p:cNvPr id="5" name="Straight Connector 4"/>
          <p:cNvCxnSpPr/>
          <p:nvPr userDrawn="1"/>
        </p:nvCxnSpPr>
        <p:spPr>
          <a:xfrm>
            <a:off x="5145206" y="1392072"/>
            <a:ext cx="0" cy="2866029"/>
          </a:xfrm>
          <a:prstGeom prst="line">
            <a:avLst/>
          </a:prstGeom>
          <a:ln w="19050">
            <a:solidFill>
              <a:srgbClr val="C1A7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/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98" y="1555845"/>
            <a:ext cx="3944203" cy="2579427"/>
          </a:xfrm>
        </p:spPr>
        <p:txBody>
          <a:bodyPr anchor="ctr" anchorCtr="0">
            <a:noAutofit/>
          </a:bodyPr>
          <a:lstStyle>
            <a:lvl1pPr marL="0" indent="0" algn="r" defTabSz="411480" rtl="0" eaLnBrk="1" latinLnBrk="0" hangingPunct="1">
              <a:lnSpc>
                <a:spcPts val="4800"/>
              </a:lnSpc>
              <a:spcBef>
                <a:spcPts val="0"/>
              </a:spcBef>
              <a:buNone/>
              <a:defRPr lang="en-US" sz="4800" kern="1200" cap="all" baseline="0" dirty="0" smtClean="0">
                <a:solidFill>
                  <a:schemeClr val="bg1"/>
                </a:solidFill>
                <a:latin typeface="FreightSans Pro Medium" panose="02000606030000020004" pitchFamily="50" charset="0"/>
                <a:ea typeface="+mn-ea"/>
                <a:cs typeface="FreightSans Pro Medium" panose="02000606030000020004" pitchFamily="50" charset="0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Alt version with more title text</a:t>
            </a:r>
          </a:p>
        </p:txBody>
      </p:sp>
      <p:sp>
        <p:nvSpPr>
          <p:cNvPr id="12" name="Text Placeholder 2">
            <a:extLst/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4516" y="1555845"/>
            <a:ext cx="2927403" cy="2579427"/>
          </a:xfrm>
        </p:spPr>
        <p:txBody>
          <a:bodyPr anchor="ctr" anchorCtr="0">
            <a:noAutofit/>
          </a:bodyPr>
          <a:lstStyle>
            <a:lvl1pPr marL="0" indent="0" algn="l" defTabSz="411480" rtl="0" eaLnBrk="1" latinLnBrk="0" hangingPunct="1">
              <a:lnSpc>
                <a:spcPts val="21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bg1"/>
                </a:solidFill>
                <a:latin typeface="FreightSans Pro Medium" panose="02000606030000020004" pitchFamily="50" charset="0"/>
                <a:ea typeface="+mn-ea"/>
                <a:cs typeface="FreightSans Pro Medium" panose="02000606030000020004" pitchFamily="50" charset="0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Body copy would go here and be around the same size as the headline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CU Logo Mt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5A21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2" y="4158902"/>
            <a:ext cx="5519721" cy="1556099"/>
          </a:xfrm>
          <a:prstGeom prst="rtTriangle">
            <a:avLst/>
          </a:prstGeom>
          <a:solidFill>
            <a:srgbClr val="541E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 flipH="1">
            <a:off x="1542172" y="3272694"/>
            <a:ext cx="7601828" cy="2442308"/>
          </a:xfrm>
          <a:prstGeom prst="rtTriangle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0040" y="1943451"/>
            <a:ext cx="8503920" cy="1209182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Here’s an </a:t>
            </a:r>
            <a:r>
              <a:rPr lang="en-US" dirty="0" err="1"/>
              <a:t>aLt</a:t>
            </a:r>
            <a:r>
              <a:rPr lang="en-US" dirty="0"/>
              <a:t> Title Slide</a:t>
            </a:r>
            <a:br>
              <a:rPr lang="en-US" dirty="0"/>
            </a:br>
            <a:r>
              <a:rPr lang="en-US" dirty="0"/>
              <a:t>Use it to call for questions at the end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0C34A-A67C-4E8A-BDCD-A8DCFAA60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408" y="1965961"/>
            <a:ext cx="7187184" cy="1444752"/>
          </a:xfrm>
        </p:spPr>
        <p:txBody>
          <a:bodyPr/>
          <a:lstStyle>
            <a:lvl1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Text/Title</a:t>
            </a:r>
          </a:p>
        </p:txBody>
      </p:sp>
      <p:sp>
        <p:nvSpPr>
          <p:cNvPr id="5" name="Rectangle 1"/>
          <p:cNvSpPr/>
          <p:nvPr userDrawn="1"/>
        </p:nvSpPr>
        <p:spPr>
          <a:xfrm>
            <a:off x="6385485" y="4310530"/>
            <a:ext cx="2758515" cy="1404470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3331" y="4687284"/>
            <a:ext cx="1677035" cy="6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7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>
            <a:off x="1" y="4486890"/>
            <a:ext cx="5088194" cy="1249170"/>
          </a:xfrm>
          <a:prstGeom prst="rtTriangle">
            <a:avLst/>
          </a:prstGeom>
          <a:solidFill>
            <a:srgbClr val="541E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 userDrawn="1"/>
        </p:nvSpPr>
        <p:spPr>
          <a:xfrm flipH="1">
            <a:off x="1941871" y="3715144"/>
            <a:ext cx="7202128" cy="2015027"/>
          </a:xfrm>
          <a:prstGeom prst="rtTriangle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0C34A-A67C-4E8A-BDCD-A8DCFAA606D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78408" y="1412748"/>
            <a:ext cx="7187184" cy="1444752"/>
          </a:xfrm>
        </p:spPr>
        <p:txBody>
          <a:bodyPr/>
          <a:lstStyle>
            <a:lvl1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7096" y="4613378"/>
            <a:ext cx="1768196" cy="7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5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07B00A-9875-4990-8D5D-6DCC2D4F11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40402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897EC-1791-431F-9B7C-3F0C45E300FE}"/>
              </a:ext>
            </a:extLst>
          </p:cNvPr>
          <p:cNvSpPr/>
          <p:nvPr userDrawn="1"/>
        </p:nvSpPr>
        <p:spPr>
          <a:xfrm>
            <a:off x="0" y="4023360"/>
            <a:ext cx="9144000" cy="1691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D7A3D1-54DC-4F28-A67A-01772B7F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59" y="4379977"/>
            <a:ext cx="8503920" cy="978408"/>
          </a:xfrm>
        </p:spPr>
        <p:txBody>
          <a:bodyPr anchor="ctr" anchorCtr="0"/>
          <a:lstStyle>
            <a:lvl1pPr marL="0" indent="0" algn="l" defTabSz="411480" rtl="0" eaLnBrk="1" latinLnBrk="0" hangingPunct="1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Large Picture Text/Title</a:t>
            </a:r>
          </a:p>
        </p:txBody>
      </p:sp>
    </p:spTree>
    <p:extLst>
      <p:ext uri="{BB962C8B-B14F-4D97-AF65-F5344CB8AC3E}">
        <p14:creationId xmlns:p14="http://schemas.microsoft.com/office/powerpoint/2010/main" val="2261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07B00A-9875-4990-8D5D-6DCC2D4F11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40402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897EC-1791-431F-9B7C-3F0C45E300FE}"/>
              </a:ext>
            </a:extLst>
          </p:cNvPr>
          <p:cNvSpPr/>
          <p:nvPr userDrawn="1"/>
        </p:nvSpPr>
        <p:spPr>
          <a:xfrm>
            <a:off x="0" y="4023360"/>
            <a:ext cx="9144000" cy="169164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D7A3D1-54DC-4F28-A67A-01772B7F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59" y="4379977"/>
            <a:ext cx="8503920" cy="978408"/>
          </a:xfrm>
        </p:spPr>
        <p:txBody>
          <a:bodyPr anchor="ctr" anchorCtr="0"/>
          <a:lstStyle>
            <a:lvl1pPr marL="0" indent="0" algn="l" defTabSz="411480" rtl="0" eaLnBrk="1" latinLnBrk="0" hangingPunct="1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 smtClean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Large Picture Text/Title</a:t>
            </a:r>
          </a:p>
        </p:txBody>
      </p:sp>
    </p:spTree>
    <p:extLst>
      <p:ext uri="{BB962C8B-B14F-4D97-AF65-F5344CB8AC3E}">
        <p14:creationId xmlns:p14="http://schemas.microsoft.com/office/powerpoint/2010/main" val="238088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ulle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9844" y="1780679"/>
            <a:ext cx="8328847" cy="2929486"/>
          </a:xfrm>
        </p:spPr>
        <p:txBody>
          <a:bodyPr/>
          <a:lstStyle>
            <a:lvl1pPr marL="308610" indent="-30861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faccatis</a:t>
            </a:r>
            <a:r>
              <a:rPr lang="en-US" dirty="0"/>
              <a:t>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</a:t>
            </a:r>
            <a:r>
              <a:rPr lang="en-US" dirty="0" err="1"/>
              <a:t>quame</a:t>
            </a:r>
            <a:r>
              <a:rPr lang="en-US" dirty="0"/>
              <a:t> </a:t>
            </a:r>
            <a:r>
              <a:rPr lang="en-US" dirty="0" err="1"/>
              <a:t>ventibus</a:t>
            </a:r>
            <a:r>
              <a:rPr lang="en-US" dirty="0"/>
              <a:t> a </a:t>
            </a:r>
            <a:r>
              <a:rPr lang="en-US" dirty="0" err="1"/>
              <a:t>nosam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molupta</a:t>
            </a:r>
            <a:r>
              <a:rPr lang="en-US" dirty="0"/>
              <a:t> </a:t>
            </a:r>
            <a:r>
              <a:rPr lang="en-US" dirty="0" err="1"/>
              <a:t>tibust</a:t>
            </a:r>
            <a:r>
              <a:rPr lang="en-US" dirty="0"/>
              <a:t> hit </a:t>
            </a:r>
            <a:r>
              <a:rPr lang="en-US" dirty="0" err="1"/>
              <a:t>voluptae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verferspel</a:t>
            </a:r>
            <a:r>
              <a:rPr lang="en-US" dirty="0"/>
              <a:t> min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eriam</a:t>
            </a:r>
            <a:r>
              <a:rPr lang="en-US" dirty="0"/>
              <a:t>, </a:t>
            </a:r>
            <a:r>
              <a:rPr lang="en-US" dirty="0" err="1"/>
              <a:t>excerspitam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oditate</a:t>
            </a:r>
            <a:r>
              <a:rPr lang="en-US" dirty="0"/>
              <a:t> et, od </a:t>
            </a:r>
            <a:r>
              <a:rPr lang="en-US" dirty="0" err="1"/>
              <a:t>ulparum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simolut</a:t>
            </a:r>
            <a:r>
              <a:rPr lang="en-US" dirty="0"/>
              <a:t> rem qui </a:t>
            </a:r>
            <a:r>
              <a:rPr lang="en-US" dirty="0" err="1"/>
              <a:t>volorem</a:t>
            </a:r>
            <a:r>
              <a:rPr lang="en-US" dirty="0"/>
              <a:t> lam </a:t>
            </a:r>
            <a:r>
              <a:rPr lang="en-US" dirty="0" err="1"/>
              <a:t>voluptas</a:t>
            </a:r>
            <a:r>
              <a:rPr lang="en-US" dirty="0"/>
              <a:t> rem </a:t>
            </a:r>
            <a:r>
              <a:rPr lang="en-US" dirty="0" err="1"/>
              <a:t>faccatur</a:t>
            </a:r>
            <a:r>
              <a:rPr lang="en-US" dirty="0"/>
              <a:t>? </a:t>
            </a:r>
            <a:r>
              <a:rPr lang="en-US" dirty="0" err="1"/>
              <a:t>Unt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sit </a:t>
            </a:r>
            <a:r>
              <a:rPr lang="en-US" dirty="0" err="1"/>
              <a:t>quodi</a:t>
            </a:r>
            <a:r>
              <a:rPr lang="en-US" dirty="0"/>
              <a:t> omni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eaquam</a:t>
            </a:r>
            <a:r>
              <a:rPr lang="en-US" dirty="0"/>
              <a:t> lab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quias</a:t>
            </a:r>
            <a:r>
              <a:rPr lang="en-US" dirty="0"/>
              <a:t> </a:t>
            </a:r>
            <a:r>
              <a:rPr lang="en-US" dirty="0" err="1"/>
              <a:t>doluptium</a:t>
            </a:r>
            <a:r>
              <a:rPr lang="en-US" dirty="0"/>
              <a:t> </a:t>
            </a:r>
            <a:r>
              <a:rPr lang="en-US" dirty="0" err="1"/>
              <a:t>velliqu</a:t>
            </a:r>
            <a:r>
              <a:rPr lang="en-US" dirty="0"/>
              <a:t> </a:t>
            </a:r>
            <a:r>
              <a:rPr lang="en-US" dirty="0" err="1"/>
              <a:t>asimperro</a:t>
            </a:r>
            <a:r>
              <a:rPr lang="en-US" dirty="0"/>
              <a:t> mi, intis </a:t>
            </a:r>
            <a:r>
              <a:rPr lang="en-US" dirty="0" err="1"/>
              <a:t>autet</a:t>
            </a:r>
            <a:r>
              <a:rPr lang="en-US" dirty="0"/>
              <a:t> </a:t>
            </a:r>
            <a:r>
              <a:rPr lang="en-US" dirty="0" err="1"/>
              <a:t>volorum</a:t>
            </a:r>
            <a:r>
              <a:rPr lang="en-US" dirty="0"/>
              <a:t> </a:t>
            </a:r>
            <a:r>
              <a:rPr lang="en-US" dirty="0" err="1"/>
              <a:t>quistectem</a:t>
            </a:r>
            <a:r>
              <a:rPr lang="en-US" dirty="0"/>
              <a:t>. Et </a:t>
            </a:r>
            <a:r>
              <a:rPr lang="en-US" dirty="0" err="1"/>
              <a:t>resciis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berchitet</a:t>
            </a:r>
            <a:r>
              <a:rPr lang="en-US" dirty="0"/>
              <a:t> </a:t>
            </a:r>
            <a:r>
              <a:rPr lang="en-US" dirty="0" err="1"/>
              <a:t>volorepudia</a:t>
            </a:r>
            <a:r>
              <a:rPr lang="en-US" dirty="0"/>
              <a:t> </a:t>
            </a:r>
            <a:r>
              <a:rPr lang="en-US" dirty="0" err="1"/>
              <a:t>nusande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venimendae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sim resto </a:t>
            </a:r>
            <a:r>
              <a:rPr lang="en-US" dirty="0" err="1"/>
              <a:t>eaquam</a:t>
            </a:r>
            <a:r>
              <a:rPr lang="en-US" dirty="0"/>
              <a:t> </a:t>
            </a:r>
            <a:r>
              <a:rPr lang="en-US" dirty="0" err="1"/>
              <a:t>enimin</a:t>
            </a:r>
            <a:r>
              <a:rPr lang="en-US" dirty="0"/>
              <a:t> et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et.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09666"/>
            <a:ext cx="8503920" cy="1054586"/>
          </a:xfrm>
        </p:spPr>
        <p:txBody>
          <a:bodyPr anchor="ctr" anchorCtr="0"/>
          <a:lstStyle>
            <a:lvl1pPr marL="0" marR="0" indent="0" algn="l" defTabSz="41148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60" kern="1200" cap="all" dirty="0">
                <a:solidFill>
                  <a:srgbClr val="623393"/>
                </a:solidFill>
                <a:latin typeface="FreightSans Pro Semibold" panose="02000603040000020004" pitchFamily="50" charset="0"/>
                <a:ea typeface="+mn-ea"/>
                <a:cs typeface="FreightSans Pro Semibold" panose="02000603040000020004" pitchFamily="50" charset="0"/>
              </a:defRPr>
            </a:lvl1pPr>
          </a:lstStyle>
          <a:p>
            <a:pPr marL="0" marR="0" lvl="0" indent="0" algn="l" defTabSz="411480" rtl="0" eaLnBrk="1" fontAlgn="auto" latinLnBrk="0" hangingPunct="1">
              <a:lnSpc>
                <a:spcPts val="3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60" b="0" i="0" u="none" strike="noStrike" kern="1200" cap="all" spc="0" normalizeH="0" baseline="0" noProof="0" dirty="0">
                <a:ln>
                  <a:noFill/>
                </a:ln>
                <a:solidFill>
                  <a:srgbClr val="623393"/>
                </a:solidFill>
                <a:effectLst/>
                <a:uLnTx/>
                <a:uFillTx/>
                <a:latin typeface="FreightSans Pro Semibold"/>
                <a:ea typeface="+mn-ea"/>
                <a:cs typeface="FreightSans Pro Semibold"/>
              </a:rPr>
              <a:t>This is a spot for a title that is long enough for two lines</a:t>
            </a:r>
          </a:p>
        </p:txBody>
      </p:sp>
      <p:sp>
        <p:nvSpPr>
          <p:cNvPr id="6" name="Rectangle 1"/>
          <p:cNvSpPr/>
          <p:nvPr userDrawn="1"/>
        </p:nvSpPr>
        <p:spPr>
          <a:xfrm>
            <a:off x="7246471" y="4748892"/>
            <a:ext cx="1897529" cy="966108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0518" y="4992886"/>
            <a:ext cx="1200404" cy="4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8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0" y="1780680"/>
            <a:ext cx="0" cy="303530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509664"/>
            <a:ext cx="8503920" cy="1051560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900"/>
              </a:spcBef>
              <a:buNone/>
              <a:defRPr lang="en-US" sz="3060" kern="1200" cap="all" dirty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1780680"/>
            <a:ext cx="3883936" cy="2889504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A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42839" y="1780680"/>
            <a:ext cx="3949637" cy="2889504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B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Rectangle 1"/>
          <p:cNvSpPr/>
          <p:nvPr userDrawn="1"/>
        </p:nvSpPr>
        <p:spPr>
          <a:xfrm>
            <a:off x="7246471" y="4748892"/>
            <a:ext cx="1897529" cy="966108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0518" y="4992886"/>
            <a:ext cx="1200404" cy="4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2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ulle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036572" y="1780680"/>
            <a:ext cx="0" cy="303530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980635" y="1780680"/>
            <a:ext cx="0" cy="303530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509664"/>
            <a:ext cx="8503920" cy="1051560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1" y="1780680"/>
            <a:ext cx="2377440" cy="2971800"/>
          </a:xfrm>
        </p:spPr>
        <p:txBody>
          <a:bodyPr wrap="square" numCol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A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27122" y="1780680"/>
            <a:ext cx="2377440" cy="297180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B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60124" y="1780680"/>
            <a:ext cx="2377440" cy="297180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C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Rectangle 1"/>
          <p:cNvSpPr/>
          <p:nvPr userDrawn="1"/>
        </p:nvSpPr>
        <p:spPr>
          <a:xfrm>
            <a:off x="7246471" y="4748892"/>
            <a:ext cx="1897529" cy="966108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0518" y="4992886"/>
            <a:ext cx="1200404" cy="4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3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B27F30-1EBD-40C8-933D-B9881F691BA4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rgbClr val="4F1E8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Main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  <a:latin typeface="FreightSans Pro Medium" panose="02000606030000020004" pitchFamily="50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  <a:latin typeface="FreightSans Pro Medium" panose="02000606030000020004" pitchFamily="50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  <a:latin typeface="FreightSans Pro Medium" panose="02000606030000020004" pitchFamily="50" charset="0"/>
              </a:defRPr>
            </a:lvl1pPr>
          </a:lstStyle>
          <a:p>
            <a:fld id="{D56D9E85-60E1-204E-9031-842F3CBB9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2" r:id="rId3"/>
    <p:sldLayoutId id="2147483654" r:id="rId4"/>
    <p:sldLayoutId id="2147483655" r:id="rId5"/>
    <p:sldLayoutId id="2147483686" r:id="rId6"/>
    <p:sldLayoutId id="2147483656" r:id="rId7"/>
    <p:sldLayoutId id="2147483657" r:id="rId8"/>
    <p:sldLayoutId id="2147483658" r:id="rId9"/>
    <p:sldLayoutId id="2147483659" r:id="rId10"/>
    <p:sldLayoutId id="2147483667" r:id="rId11"/>
    <p:sldLayoutId id="2147483660" r:id="rId12"/>
    <p:sldLayoutId id="2147483685" r:id="rId13"/>
    <p:sldLayoutId id="2147483661" r:id="rId14"/>
    <p:sldLayoutId id="2147483662" r:id="rId15"/>
    <p:sldLayoutId id="2147483663" r:id="rId16"/>
    <p:sldLayoutId id="2147483668" r:id="rId17"/>
    <p:sldLayoutId id="2147483665" r:id="rId18"/>
    <p:sldLayoutId id="2147483671" r:id="rId19"/>
    <p:sldLayoutId id="2147483666" r:id="rId20"/>
    <p:sldLayoutId id="2147483670" r:id="rId21"/>
    <p:sldLayoutId id="2147483669" r:id="rId22"/>
  </p:sldLayoutIdLst>
  <p:txStyles>
    <p:titleStyle>
      <a:lvl1pPr algn="l" defTabSz="411480" rtl="0" eaLnBrk="1" latinLnBrk="0" hangingPunct="1">
        <a:spcBef>
          <a:spcPct val="0"/>
        </a:spcBef>
        <a:buNone/>
        <a:defRPr sz="3960" kern="1200">
          <a:solidFill>
            <a:srgbClr val="623393"/>
          </a:solidFill>
          <a:latin typeface="FreightMacro Pro Semibold" panose="02000603040000020004" pitchFamily="50" charset="0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8408" y="1412748"/>
            <a:ext cx="7187184" cy="1876862"/>
          </a:xfrm>
        </p:spPr>
        <p:txBody>
          <a:bodyPr>
            <a:normAutofit fontScale="40000" lnSpcReduction="20000"/>
          </a:bodyPr>
          <a:lstStyle/>
          <a:p>
            <a:r>
              <a:rPr lang="en-US" sz="6400" dirty="0"/>
              <a:t>2018 UNC System Employee Engagement Survey</a:t>
            </a:r>
          </a:p>
          <a:p>
            <a:endParaRPr lang="en-US" dirty="0"/>
          </a:p>
          <a:p>
            <a:r>
              <a:rPr lang="en-US" sz="5900" dirty="0"/>
              <a:t>Summary of Results</a:t>
            </a:r>
          </a:p>
          <a:p>
            <a:r>
              <a:rPr lang="en-US" sz="5900" dirty="0"/>
              <a:t>Division of Academic Affairs</a:t>
            </a:r>
          </a:p>
        </p:txBody>
      </p:sp>
    </p:spTree>
    <p:extLst>
      <p:ext uri="{BB962C8B-B14F-4D97-AF65-F5344CB8AC3E}">
        <p14:creationId xmlns:p14="http://schemas.microsoft.com/office/powerpoint/2010/main" val="149831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F07D5-CB56-4FD6-A838-57C22E3A3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Overall Satisfaction rating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A4F89C-F8E9-4878-9786-DFA678EDB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067031"/>
              </p:ext>
            </p:extLst>
          </p:nvPr>
        </p:nvGraphicFramePr>
        <p:xfrm>
          <a:off x="1271239" y="1795655"/>
          <a:ext cx="6594088" cy="1672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920">
                  <a:extLst>
                    <a:ext uri="{9D8B030D-6E8A-4147-A177-3AD203B41FA5}">
                      <a16:colId xmlns:a16="http://schemas.microsoft.com/office/drawing/2014/main" val="47866806"/>
                    </a:ext>
                  </a:extLst>
                </a:gridCol>
                <a:gridCol w="1481958">
                  <a:extLst>
                    <a:ext uri="{9D8B030D-6E8A-4147-A177-3AD203B41FA5}">
                      <a16:colId xmlns:a16="http://schemas.microsoft.com/office/drawing/2014/main" val="1639992554"/>
                    </a:ext>
                  </a:extLst>
                </a:gridCol>
                <a:gridCol w="1615966">
                  <a:extLst>
                    <a:ext uri="{9D8B030D-6E8A-4147-A177-3AD203B41FA5}">
                      <a16:colId xmlns:a16="http://schemas.microsoft.com/office/drawing/2014/main" val="2775159868"/>
                    </a:ext>
                  </a:extLst>
                </a:gridCol>
                <a:gridCol w="1685244">
                  <a:extLst>
                    <a:ext uri="{9D8B030D-6E8A-4147-A177-3AD203B41FA5}">
                      <a16:colId xmlns:a16="http://schemas.microsoft.com/office/drawing/2014/main" val="1478074603"/>
                    </a:ext>
                  </a:extLst>
                </a:gridCol>
              </a:tblGrid>
              <a:tr h="8361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2018 WCU Overall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Academic Affairs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2018 UNC System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117700"/>
                  </a:ext>
                </a:extLst>
              </a:tr>
              <a:tr h="836186">
                <a:tc>
                  <a:txBody>
                    <a:bodyPr/>
                    <a:lstStyle/>
                    <a:p>
                      <a:r>
                        <a:rPr lang="en-US" sz="1800" dirty="0"/>
                        <a:t>Overall Positive Response 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01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59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1110A-F42C-421B-A6EE-711D72155E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Faculty satisfaction rating (by appointment type)</a:t>
            </a:r>
          </a:p>
          <a:p>
            <a:pPr algn="ctr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EBA5A1-0891-43D7-87C9-180D28DD2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287783"/>
              </p:ext>
            </p:extLst>
          </p:nvPr>
        </p:nvGraphicFramePr>
        <p:xfrm>
          <a:off x="1178825" y="1564252"/>
          <a:ext cx="6720468" cy="313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34">
                  <a:extLst>
                    <a:ext uri="{9D8B030D-6E8A-4147-A177-3AD203B41FA5}">
                      <a16:colId xmlns:a16="http://schemas.microsoft.com/office/drawing/2014/main" val="3508294959"/>
                    </a:ext>
                  </a:extLst>
                </a:gridCol>
                <a:gridCol w="3360234">
                  <a:extLst>
                    <a:ext uri="{9D8B030D-6E8A-4147-A177-3AD203B41FA5}">
                      <a16:colId xmlns:a16="http://schemas.microsoft.com/office/drawing/2014/main" val="2352374541"/>
                    </a:ext>
                  </a:extLst>
                </a:gridCol>
              </a:tblGrid>
              <a:tr h="5227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 Positive Rating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46709"/>
                  </a:ext>
                </a:extLst>
              </a:tr>
              <a:tr h="522748">
                <a:tc>
                  <a:txBody>
                    <a:bodyPr/>
                    <a:lstStyle/>
                    <a:p>
                      <a:r>
                        <a:rPr lang="en-US" sz="2000" b="1" dirty="0"/>
                        <a:t>Department Head/Chair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071786"/>
                  </a:ext>
                </a:extLst>
              </a:tr>
              <a:tr h="522748">
                <a:tc>
                  <a:txBody>
                    <a:bodyPr/>
                    <a:lstStyle/>
                    <a:p>
                      <a:r>
                        <a:rPr lang="en-US" sz="2000" b="1" dirty="0"/>
                        <a:t>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896334"/>
                  </a:ext>
                </a:extLst>
              </a:tr>
              <a:tr h="522748">
                <a:tc>
                  <a:txBody>
                    <a:bodyPr/>
                    <a:lstStyle/>
                    <a:p>
                      <a:r>
                        <a:rPr lang="en-US" sz="2000" b="1" dirty="0"/>
                        <a:t>Associate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55376"/>
                  </a:ext>
                </a:extLst>
              </a:tr>
              <a:tr h="522748">
                <a:tc>
                  <a:txBody>
                    <a:bodyPr/>
                    <a:lstStyle/>
                    <a:p>
                      <a:r>
                        <a:rPr lang="en-US" sz="2000" b="1" dirty="0"/>
                        <a:t>Assistant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255347"/>
                  </a:ext>
                </a:extLst>
              </a:tr>
              <a:tr h="522748">
                <a:tc>
                  <a:txBody>
                    <a:bodyPr/>
                    <a:lstStyle/>
                    <a:p>
                      <a:r>
                        <a:rPr lang="en-US" sz="2000" b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634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0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D515A-EFE5-4C2C-B39B-CAA717840D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Faculty satisfaction rating (by tenure status)</a:t>
            </a:r>
          </a:p>
          <a:p>
            <a:pPr algn="ctr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866CA6-B9D3-4B8C-92B7-850C82F94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28214"/>
              </p:ext>
            </p:extLst>
          </p:nvPr>
        </p:nvGraphicFramePr>
        <p:xfrm>
          <a:off x="1190361" y="1796440"/>
          <a:ext cx="6720468" cy="257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34">
                  <a:extLst>
                    <a:ext uri="{9D8B030D-6E8A-4147-A177-3AD203B41FA5}">
                      <a16:colId xmlns:a16="http://schemas.microsoft.com/office/drawing/2014/main" val="3508294959"/>
                    </a:ext>
                  </a:extLst>
                </a:gridCol>
                <a:gridCol w="3360234">
                  <a:extLst>
                    <a:ext uri="{9D8B030D-6E8A-4147-A177-3AD203B41FA5}">
                      <a16:colId xmlns:a16="http://schemas.microsoft.com/office/drawing/2014/main" val="2352374541"/>
                    </a:ext>
                  </a:extLst>
                </a:gridCol>
              </a:tblGrid>
              <a:tr h="6441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 Positive Rating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46709"/>
                  </a:ext>
                </a:extLst>
              </a:tr>
              <a:tr h="644142">
                <a:tc>
                  <a:txBody>
                    <a:bodyPr/>
                    <a:lstStyle/>
                    <a:p>
                      <a:r>
                        <a:rPr lang="en-US" sz="2000" b="1" dirty="0"/>
                        <a:t>Tenured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071786"/>
                  </a:ext>
                </a:extLst>
              </a:tr>
              <a:tr h="644142">
                <a:tc>
                  <a:txBody>
                    <a:bodyPr/>
                    <a:lstStyle/>
                    <a:p>
                      <a:r>
                        <a:rPr lang="en-US" sz="2000" b="1" dirty="0"/>
                        <a:t>Tenure Track/Untenured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896334"/>
                  </a:ext>
                </a:extLst>
              </a:tr>
              <a:tr h="644142">
                <a:tc>
                  <a:txBody>
                    <a:bodyPr/>
                    <a:lstStyle/>
                    <a:p>
                      <a:r>
                        <a:rPr lang="en-US" sz="2000" b="1" dirty="0"/>
                        <a:t>Not Tenure Track/Term Appt.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5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83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C99E78-0A0D-4E6E-A6A7-BA5F83A2E4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890421"/>
              </p:ext>
            </p:extLst>
          </p:nvPr>
        </p:nvGraphicFramePr>
        <p:xfrm>
          <a:off x="310101" y="286247"/>
          <a:ext cx="8404528" cy="443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641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EFD1C-C4D4-4ED7-BF44-37D96A41D4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b="1" dirty="0"/>
              <a:t>Top ten statements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B8BE20-9E84-4702-A34D-951728B0F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97773"/>
              </p:ext>
            </p:extLst>
          </p:nvPr>
        </p:nvGraphicFramePr>
        <p:xfrm>
          <a:off x="854927" y="1405054"/>
          <a:ext cx="7359804" cy="3278456"/>
        </p:xfrm>
        <a:graphic>
          <a:graphicData uri="http://schemas.openxmlformats.org/drawingml/2006/table">
            <a:tbl>
              <a:tblPr firstRow="1" firstCol="1" bandRow="1"/>
              <a:tblGrid>
                <a:gridCol w="385606">
                  <a:extLst>
                    <a:ext uri="{9D8B030D-6E8A-4147-A177-3AD203B41FA5}">
                      <a16:colId xmlns:a16="http://schemas.microsoft.com/office/drawing/2014/main" val="906097830"/>
                    </a:ext>
                  </a:extLst>
                </a:gridCol>
                <a:gridCol w="4736811">
                  <a:extLst>
                    <a:ext uri="{9D8B030D-6E8A-4147-A177-3AD203B41FA5}">
                      <a16:colId xmlns:a16="http://schemas.microsoft.com/office/drawing/2014/main" val="1389337189"/>
                    </a:ext>
                  </a:extLst>
                </a:gridCol>
                <a:gridCol w="1158568">
                  <a:extLst>
                    <a:ext uri="{9D8B030D-6E8A-4147-A177-3AD203B41FA5}">
                      <a16:colId xmlns:a16="http://schemas.microsoft.com/office/drawing/2014/main" val="4111337697"/>
                    </a:ext>
                  </a:extLst>
                </a:gridCol>
                <a:gridCol w="1078819">
                  <a:extLst>
                    <a:ext uri="{9D8B030D-6E8A-4147-A177-3AD203B41FA5}">
                      <a16:colId xmlns:a16="http://schemas.microsoft.com/office/drawing/2014/main" val="1705783997"/>
                    </a:ext>
                  </a:extLst>
                </a:gridCol>
              </a:tblGrid>
              <a:tr h="57791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Statement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Academic Affairs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WCU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415787"/>
                  </a:ext>
                </a:extLst>
              </a:tr>
              <a:tr h="540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understand how my job contributes to this institution’s mission.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 (1)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218801"/>
                  </a:ext>
                </a:extLst>
              </a:tr>
              <a:tr h="540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institution actively contributes to the community.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 (2)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69887"/>
                  </a:ext>
                </a:extLst>
              </a:tr>
              <a:tr h="540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proud to be part of this institution.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 (6)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581506"/>
                  </a:ext>
                </a:extLst>
              </a:tr>
              <a:tr h="540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Overall, my department is a good place to work.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(8)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93279"/>
                  </a:ext>
                </a:extLst>
              </a:tr>
              <a:tr h="540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institution takes reasonable steps to provide a safe and secure environment for the campus.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 (4)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737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8F5C75-2835-41B2-8741-75C59C5B591E}"/>
              </a:ext>
            </a:extLst>
          </p:cNvPr>
          <p:cNvSpPr txBox="1"/>
          <p:nvPr/>
        </p:nvSpPr>
        <p:spPr>
          <a:xfrm>
            <a:off x="2393795" y="4616605"/>
            <a:ext cx="4795025" cy="4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eightSans Pro Semibold"/>
                <a:ea typeface="+mn-ea"/>
                <a:cs typeface="FreightSans Pro Semibold"/>
              </a:rPr>
              <a:t>Statements are sorted by highest positive response</a:t>
            </a:r>
          </a:p>
        </p:txBody>
      </p:sp>
    </p:spTree>
    <p:extLst>
      <p:ext uri="{BB962C8B-B14F-4D97-AF65-F5344CB8AC3E}">
        <p14:creationId xmlns:p14="http://schemas.microsoft.com/office/powerpoint/2010/main" val="168826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E15A4-31E6-4807-B22B-57E224471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b="1" dirty="0"/>
              <a:t>Top ten statements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E54CAF-9407-4991-8E60-ACC3E77C7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77994"/>
              </p:ext>
            </p:extLst>
          </p:nvPr>
        </p:nvGraphicFramePr>
        <p:xfrm>
          <a:off x="639335" y="1271239"/>
          <a:ext cx="7924802" cy="3412274"/>
        </p:xfrm>
        <a:graphic>
          <a:graphicData uri="http://schemas.openxmlformats.org/drawingml/2006/table">
            <a:tbl>
              <a:tblPr firstRow="1" firstCol="1" bandRow="1"/>
              <a:tblGrid>
                <a:gridCol w="415207">
                  <a:extLst>
                    <a:ext uri="{9D8B030D-6E8A-4147-A177-3AD203B41FA5}">
                      <a16:colId xmlns:a16="http://schemas.microsoft.com/office/drawing/2014/main" val="2728459373"/>
                    </a:ext>
                  </a:extLst>
                </a:gridCol>
                <a:gridCol w="5100446">
                  <a:extLst>
                    <a:ext uri="{9D8B030D-6E8A-4147-A177-3AD203B41FA5}">
                      <a16:colId xmlns:a16="http://schemas.microsoft.com/office/drawing/2014/main" val="3371899863"/>
                    </a:ext>
                  </a:extLst>
                </a:gridCol>
                <a:gridCol w="1247511">
                  <a:extLst>
                    <a:ext uri="{9D8B030D-6E8A-4147-A177-3AD203B41FA5}">
                      <a16:colId xmlns:a16="http://schemas.microsoft.com/office/drawing/2014/main" val="1058805791"/>
                    </a:ext>
                  </a:extLst>
                </a:gridCol>
                <a:gridCol w="1161638">
                  <a:extLst>
                    <a:ext uri="{9D8B030D-6E8A-4147-A177-3AD203B41FA5}">
                      <a16:colId xmlns:a16="http://schemas.microsoft.com/office/drawing/2014/main" val="2967016625"/>
                    </a:ext>
                  </a:extLst>
                </a:gridCol>
              </a:tblGrid>
              <a:tr h="60150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Statement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Academic Affairs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WCU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028636"/>
                  </a:ext>
                </a:extLst>
              </a:tr>
              <a:tr h="5621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things considered, this is a great place to work.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 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00957"/>
                  </a:ext>
                </a:extLst>
              </a:tr>
              <a:tr h="5621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job makes good use of my skills and abilities.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 (7)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64635"/>
                  </a:ext>
                </a:extLst>
              </a:tr>
              <a:tr h="5621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given the responsibility and freedom to do my job.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83 (3)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484675"/>
                  </a:ext>
                </a:extLst>
              </a:tr>
              <a:tr h="5621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have a good relationship with my supervisor/department chair.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 (5)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354582"/>
                  </a:ext>
                </a:extLst>
              </a:tr>
              <a:tr h="5621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this institution, people are supportive of their colleagues regardless of their heritage or background.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 (n/a)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7172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E79431A-84C9-4AF9-8E92-1E3518475E41}"/>
              </a:ext>
            </a:extLst>
          </p:cNvPr>
          <p:cNvSpPr/>
          <p:nvPr/>
        </p:nvSpPr>
        <p:spPr>
          <a:xfrm>
            <a:off x="2271132" y="4683513"/>
            <a:ext cx="4572000" cy="4592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ts val="3400"/>
              </a:lnSpc>
            </a:pPr>
            <a:r>
              <a:rPr lang="en-US" sz="1200" cap="all" dirty="0">
                <a:solidFill>
                  <a:srgbClr val="7030A0"/>
                </a:solidFill>
                <a:latin typeface="FreightSans Pro Semibold"/>
                <a:cs typeface="FreightSans Pro Semibold"/>
              </a:rPr>
              <a:t>Statements are sorted by highest positive response</a:t>
            </a:r>
          </a:p>
        </p:txBody>
      </p:sp>
    </p:spTree>
    <p:extLst>
      <p:ext uri="{BB962C8B-B14F-4D97-AF65-F5344CB8AC3E}">
        <p14:creationId xmlns:p14="http://schemas.microsoft.com/office/powerpoint/2010/main" val="240735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58FD6-6D30-4A83-9EAC-C9F231C7A3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Bottom ten statements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712FE2-73CE-44E2-90F6-466B392CD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033433"/>
              </p:ext>
            </p:extLst>
          </p:nvPr>
        </p:nvGraphicFramePr>
        <p:xfrm>
          <a:off x="527821" y="1256370"/>
          <a:ext cx="7634871" cy="3442011"/>
        </p:xfrm>
        <a:graphic>
          <a:graphicData uri="http://schemas.openxmlformats.org/drawingml/2006/table">
            <a:tbl>
              <a:tblPr firstRow="1" firstCol="1" bandRow="1"/>
              <a:tblGrid>
                <a:gridCol w="400017">
                  <a:extLst>
                    <a:ext uri="{9D8B030D-6E8A-4147-A177-3AD203B41FA5}">
                      <a16:colId xmlns:a16="http://schemas.microsoft.com/office/drawing/2014/main" val="1224922147"/>
                    </a:ext>
                  </a:extLst>
                </a:gridCol>
                <a:gridCol w="4913846">
                  <a:extLst>
                    <a:ext uri="{9D8B030D-6E8A-4147-A177-3AD203B41FA5}">
                      <a16:colId xmlns:a16="http://schemas.microsoft.com/office/drawing/2014/main" val="1893768504"/>
                    </a:ext>
                  </a:extLst>
                </a:gridCol>
                <a:gridCol w="1201869">
                  <a:extLst>
                    <a:ext uri="{9D8B030D-6E8A-4147-A177-3AD203B41FA5}">
                      <a16:colId xmlns:a16="http://schemas.microsoft.com/office/drawing/2014/main" val="1772103239"/>
                    </a:ext>
                  </a:extLst>
                </a:gridCol>
                <a:gridCol w="1119139">
                  <a:extLst>
                    <a:ext uri="{9D8B030D-6E8A-4147-A177-3AD203B41FA5}">
                      <a16:colId xmlns:a16="http://schemas.microsoft.com/office/drawing/2014/main" val="350811275"/>
                    </a:ext>
                  </a:extLst>
                </a:gridCol>
              </a:tblGrid>
              <a:tr h="6067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Statement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Academic Affairs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WCU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33474"/>
                  </a:ext>
                </a:extLst>
              </a:tr>
              <a:tr h="567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department has adequate faculty/staff to achieve our goals.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253703"/>
                  </a:ext>
                </a:extLst>
              </a:tr>
              <a:tr h="567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paid fairly for my work.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(1)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545040"/>
                  </a:ext>
                </a:extLst>
              </a:tr>
              <a:tr h="567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Our recognition and awards programs are meaningful to me.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(3)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411986"/>
                  </a:ext>
                </a:extLst>
              </a:tr>
              <a:tr h="567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Our orientation program prepares new faculty, administration and staff to be effective.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(n/a)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44343"/>
                  </a:ext>
                </a:extLst>
              </a:tr>
              <a:tr h="567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institution’s benefits meet my needs.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(8)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47963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5EAF836-3305-4576-ABCC-85DFE7954379}"/>
              </a:ext>
            </a:extLst>
          </p:cNvPr>
          <p:cNvSpPr/>
          <p:nvPr/>
        </p:nvSpPr>
        <p:spPr>
          <a:xfrm>
            <a:off x="2271132" y="4683513"/>
            <a:ext cx="4572000" cy="5283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ts val="3400"/>
              </a:lnSpc>
            </a:pPr>
            <a:r>
              <a:rPr lang="en-US" sz="1200" cap="all" dirty="0">
                <a:solidFill>
                  <a:srgbClr val="7030A0"/>
                </a:solidFill>
                <a:latin typeface="FreightSans Pro Semibold"/>
                <a:cs typeface="FreightSans Pro Semibold"/>
              </a:rPr>
              <a:t>Statements are sorted by lowest positive response</a:t>
            </a:r>
          </a:p>
        </p:txBody>
      </p:sp>
    </p:spTree>
    <p:extLst>
      <p:ext uri="{BB962C8B-B14F-4D97-AF65-F5344CB8AC3E}">
        <p14:creationId xmlns:p14="http://schemas.microsoft.com/office/powerpoint/2010/main" val="996780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B82A7-1B7F-4669-83DF-AA71B525CF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Bottom Ten Statements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D7A1B5-5692-436B-A323-EEE5EB51F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879"/>
              </p:ext>
            </p:extLst>
          </p:nvPr>
        </p:nvGraphicFramePr>
        <p:xfrm>
          <a:off x="617034" y="1315844"/>
          <a:ext cx="7835590" cy="3397404"/>
        </p:xfrm>
        <a:graphic>
          <a:graphicData uri="http://schemas.openxmlformats.org/drawingml/2006/table">
            <a:tbl>
              <a:tblPr firstRow="1" firstCol="1" bandRow="1"/>
              <a:tblGrid>
                <a:gridCol w="410533">
                  <a:extLst>
                    <a:ext uri="{9D8B030D-6E8A-4147-A177-3AD203B41FA5}">
                      <a16:colId xmlns:a16="http://schemas.microsoft.com/office/drawing/2014/main" val="1890901483"/>
                    </a:ext>
                  </a:extLst>
                </a:gridCol>
                <a:gridCol w="5043031">
                  <a:extLst>
                    <a:ext uri="{9D8B030D-6E8A-4147-A177-3AD203B41FA5}">
                      <a16:colId xmlns:a16="http://schemas.microsoft.com/office/drawing/2014/main" val="1274807417"/>
                    </a:ext>
                  </a:extLst>
                </a:gridCol>
                <a:gridCol w="1233466">
                  <a:extLst>
                    <a:ext uri="{9D8B030D-6E8A-4147-A177-3AD203B41FA5}">
                      <a16:colId xmlns:a16="http://schemas.microsoft.com/office/drawing/2014/main" val="1219371288"/>
                    </a:ext>
                  </a:extLst>
                </a:gridCol>
                <a:gridCol w="1148560">
                  <a:extLst>
                    <a:ext uri="{9D8B030D-6E8A-4147-A177-3AD203B41FA5}">
                      <a16:colId xmlns:a16="http://schemas.microsoft.com/office/drawing/2014/main" val="1989282658"/>
                    </a:ext>
                  </a:extLst>
                </a:gridCol>
              </a:tblGrid>
              <a:tr h="59888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Statement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Academic Affairs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WCU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86171"/>
                  </a:ext>
                </a:extLst>
              </a:tr>
              <a:tr h="559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Changes that affect me are discussed prior to being implemented.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(5)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150172"/>
                  </a:ext>
                </a:extLst>
              </a:tr>
              <a:tr h="559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provided the resources I need to be effective in my job.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(n/a)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135401"/>
                  </a:ext>
                </a:extLst>
              </a:tr>
              <a:tr h="559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facilities (e.g., classrooms, offices, laboratories) adequately meet my needs.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(n/a)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24627"/>
                  </a:ext>
                </a:extLst>
              </a:tr>
              <a:tr h="559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institution places sufficient emphasis on having diverse faculty, administration and staff.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(n/a)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95840"/>
                  </a:ext>
                </a:extLst>
              </a:tr>
              <a:tr h="559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Issues of low performance are addressed in my department.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(4)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08061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2EBD523-E8CA-4023-9669-49AF7ED2E3DE}"/>
              </a:ext>
            </a:extLst>
          </p:cNvPr>
          <p:cNvSpPr/>
          <p:nvPr/>
        </p:nvSpPr>
        <p:spPr>
          <a:xfrm>
            <a:off x="2271132" y="4683513"/>
            <a:ext cx="4572000" cy="5283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ts val="3400"/>
              </a:lnSpc>
            </a:pPr>
            <a:r>
              <a:rPr lang="en-US" sz="1200" cap="all" dirty="0">
                <a:solidFill>
                  <a:srgbClr val="7030A0"/>
                </a:solidFill>
                <a:latin typeface="FreightSans Pro Semibold"/>
                <a:cs typeface="FreightSans Pro Semibold"/>
              </a:rPr>
              <a:t>Statements are sorted by lowest positive response</a:t>
            </a:r>
          </a:p>
        </p:txBody>
      </p:sp>
    </p:spTree>
    <p:extLst>
      <p:ext uri="{BB962C8B-B14F-4D97-AF65-F5344CB8AC3E}">
        <p14:creationId xmlns:p14="http://schemas.microsoft.com/office/powerpoint/2010/main" val="2013271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CE5F8-343A-449C-9061-113A3F46E5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Diversity, equity &amp; inclusion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CF49C6-70E0-4B53-8DED-8B0B7A323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344406"/>
              </p:ext>
            </p:extLst>
          </p:nvPr>
        </p:nvGraphicFramePr>
        <p:xfrm>
          <a:off x="706244" y="1375317"/>
          <a:ext cx="7701777" cy="3256157"/>
        </p:xfrm>
        <a:graphic>
          <a:graphicData uri="http://schemas.openxmlformats.org/drawingml/2006/table">
            <a:tbl>
              <a:tblPr firstRow="1" firstCol="1" bandRow="1"/>
              <a:tblGrid>
                <a:gridCol w="362437">
                  <a:extLst>
                    <a:ext uri="{9D8B030D-6E8A-4147-A177-3AD203B41FA5}">
                      <a16:colId xmlns:a16="http://schemas.microsoft.com/office/drawing/2014/main" val="4081343926"/>
                    </a:ext>
                  </a:extLst>
                </a:gridCol>
                <a:gridCol w="4452203">
                  <a:extLst>
                    <a:ext uri="{9D8B030D-6E8A-4147-A177-3AD203B41FA5}">
                      <a16:colId xmlns:a16="http://schemas.microsoft.com/office/drawing/2014/main" val="2007842139"/>
                    </a:ext>
                  </a:extLst>
                </a:gridCol>
                <a:gridCol w="1037571">
                  <a:extLst>
                    <a:ext uri="{9D8B030D-6E8A-4147-A177-3AD203B41FA5}">
                      <a16:colId xmlns:a16="http://schemas.microsoft.com/office/drawing/2014/main" val="1424808474"/>
                    </a:ext>
                  </a:extLst>
                </a:gridCol>
                <a:gridCol w="835568">
                  <a:extLst>
                    <a:ext uri="{9D8B030D-6E8A-4147-A177-3AD203B41FA5}">
                      <a16:colId xmlns:a16="http://schemas.microsoft.com/office/drawing/2014/main" val="2849525431"/>
                    </a:ext>
                  </a:extLst>
                </a:gridCol>
                <a:gridCol w="1013998">
                  <a:extLst>
                    <a:ext uri="{9D8B030D-6E8A-4147-A177-3AD203B41FA5}">
                      <a16:colId xmlns:a16="http://schemas.microsoft.com/office/drawing/2014/main" val="923570562"/>
                    </a:ext>
                  </a:extLst>
                </a:gridCol>
              </a:tblGrid>
              <a:tr h="6871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Statement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Academic Affairs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WCU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UNC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83100"/>
                  </a:ext>
                </a:extLst>
              </a:tr>
              <a:tr h="642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institution places sufficient emphasis on having diverse faculty, administration and staff.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091066"/>
                  </a:ext>
                </a:extLst>
              </a:tr>
              <a:tr h="642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this institution, people are supportive of their colleagues regardless of their heritage or background.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02375"/>
                  </a:ext>
                </a:extLst>
              </a:tr>
              <a:tr h="642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institution has clear and effective procedures for dealing with discrimination.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378497"/>
                  </a:ext>
                </a:extLst>
              </a:tr>
              <a:tr h="642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institution’s policies and practices ensure fair treatment for faculty, administration and staff.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85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558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68712-4335-4620-82CB-B6D45BC67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Senior leadership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884451-C2F5-48A3-9410-44688950F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95555"/>
              </p:ext>
            </p:extLst>
          </p:nvPr>
        </p:nvGraphicFramePr>
        <p:xfrm>
          <a:off x="602166" y="1338146"/>
          <a:ext cx="7813288" cy="3330499"/>
        </p:xfrm>
        <a:graphic>
          <a:graphicData uri="http://schemas.openxmlformats.org/drawingml/2006/table">
            <a:tbl>
              <a:tblPr firstRow="1" firstCol="1" bandRow="1"/>
              <a:tblGrid>
                <a:gridCol w="367685">
                  <a:extLst>
                    <a:ext uri="{9D8B030D-6E8A-4147-A177-3AD203B41FA5}">
                      <a16:colId xmlns:a16="http://schemas.microsoft.com/office/drawing/2014/main" val="3844174449"/>
                    </a:ext>
                  </a:extLst>
                </a:gridCol>
                <a:gridCol w="4516666">
                  <a:extLst>
                    <a:ext uri="{9D8B030D-6E8A-4147-A177-3AD203B41FA5}">
                      <a16:colId xmlns:a16="http://schemas.microsoft.com/office/drawing/2014/main" val="1455220265"/>
                    </a:ext>
                  </a:extLst>
                </a:gridCol>
                <a:gridCol w="1032524">
                  <a:extLst>
                    <a:ext uri="{9D8B030D-6E8A-4147-A177-3AD203B41FA5}">
                      <a16:colId xmlns:a16="http://schemas.microsoft.com/office/drawing/2014/main" val="3439696283"/>
                    </a:ext>
                  </a:extLst>
                </a:gridCol>
                <a:gridCol w="867733">
                  <a:extLst>
                    <a:ext uri="{9D8B030D-6E8A-4147-A177-3AD203B41FA5}">
                      <a16:colId xmlns:a16="http://schemas.microsoft.com/office/drawing/2014/main" val="2448932520"/>
                    </a:ext>
                  </a:extLst>
                </a:gridCol>
                <a:gridCol w="1028680">
                  <a:extLst>
                    <a:ext uri="{9D8B030D-6E8A-4147-A177-3AD203B41FA5}">
                      <a16:colId xmlns:a16="http://schemas.microsoft.com/office/drawing/2014/main" val="791450021"/>
                    </a:ext>
                  </a:extLst>
                </a:gridCol>
              </a:tblGrid>
              <a:tr h="58708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Statement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Academic Affairs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WCU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UNC Overall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50822"/>
                  </a:ext>
                </a:extLst>
              </a:tr>
              <a:tr h="548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Our senior leadership has the knowledge, skills and experience necessary for institutional success.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606557"/>
                  </a:ext>
                </a:extLst>
              </a:tr>
              <a:tr h="548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 leadership provides a clear direction for this institution’s future.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39236"/>
                  </a:ext>
                </a:extLst>
              </a:tr>
              <a:tr h="548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 leadership communicates openly about important matters.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592920"/>
                  </a:ext>
                </a:extLst>
              </a:tr>
              <a:tr h="548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 leadership shows a genuine interest in the well-being of faculty, administration and staff.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505318"/>
                  </a:ext>
                </a:extLst>
              </a:tr>
              <a:tr h="548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believe what I am told by senior leadership.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322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6B432E4-57CC-4923-BE2D-E763A60566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Overview of Engagement Survey Project &amp; Survey Instrument</a:t>
            </a:r>
          </a:p>
          <a:p>
            <a:r>
              <a:rPr lang="en-US" sz="2800" dirty="0"/>
              <a:t>Key Findings &amp; Trends</a:t>
            </a:r>
          </a:p>
          <a:p>
            <a:r>
              <a:rPr lang="en-US" sz="2800" dirty="0"/>
              <a:t>Next Steps/Action Planning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C4EBF13-CDEB-48A4-AADD-56DDE7E88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Key highlights</a:t>
            </a:r>
          </a:p>
        </p:txBody>
      </p:sp>
    </p:spTree>
    <p:extLst>
      <p:ext uri="{BB962C8B-B14F-4D97-AF65-F5344CB8AC3E}">
        <p14:creationId xmlns:p14="http://schemas.microsoft.com/office/powerpoint/2010/main" val="636650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EA7F0-CD47-4BF9-938F-FCEA4CF10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Fall 2018: Continued Rollout of Results to Campus Community</a:t>
            </a:r>
          </a:p>
          <a:p>
            <a:endParaRPr lang="en-US" sz="2000" dirty="0"/>
          </a:p>
          <a:p>
            <a:r>
              <a:rPr lang="en-US" sz="2000" dirty="0"/>
              <a:t>Fall 2018/Spring 2019: Integration of Results with Related Strategic Initiatives</a:t>
            </a:r>
          </a:p>
          <a:p>
            <a:endParaRPr lang="en-US" sz="2000" dirty="0"/>
          </a:p>
          <a:p>
            <a:r>
              <a:rPr lang="en-US" sz="2000" dirty="0"/>
              <a:t>Jan/Feb 2020: Second Survey Launched (Follow-up Surveys will be Administered in 2020 and 2022)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B2F20B-F6D3-4954-8581-38A55389EF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b="1" dirty="0"/>
              <a:t>What’s next</a:t>
            </a:r>
          </a:p>
        </p:txBody>
      </p:sp>
    </p:spTree>
    <p:extLst>
      <p:ext uri="{BB962C8B-B14F-4D97-AF65-F5344CB8AC3E}">
        <p14:creationId xmlns:p14="http://schemas.microsoft.com/office/powerpoint/2010/main" val="257429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100" b="1" dirty="0"/>
              <a:t>Goal: </a:t>
            </a:r>
          </a:p>
          <a:p>
            <a:pPr lvl="1"/>
            <a:r>
              <a:rPr lang="en-US" dirty="0"/>
              <a:t>The University will systematically focus on recruitment, retention, and development of the most talented and diverse workforce possible at all levels over the next five years. </a:t>
            </a:r>
          </a:p>
          <a:p>
            <a:r>
              <a:rPr lang="en-US" sz="2100" b="1" dirty="0"/>
              <a:t>Metric: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Create an implementation plan (including the details of proposed data collection and metrics) to systematically measure — at all levels — engagement, retention, succession planning, and investment in professional development in order to promote System-wide improvements in these areas.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Employee Engagement</a:t>
            </a:r>
          </a:p>
          <a:p>
            <a:pPr algn="ctr"/>
            <a:r>
              <a:rPr lang="en-US" dirty="0"/>
              <a:t>UNC Strategic Plan – human capital</a:t>
            </a:r>
          </a:p>
        </p:txBody>
      </p:sp>
    </p:spTree>
    <p:extLst>
      <p:ext uri="{BB962C8B-B14F-4D97-AF65-F5344CB8AC3E}">
        <p14:creationId xmlns:p14="http://schemas.microsoft.com/office/powerpoint/2010/main" val="121967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F29C8-8286-43F9-A304-33C53CEE86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b="1" dirty="0"/>
              <a:t>Three Survey Cycles</a:t>
            </a:r>
          </a:p>
          <a:p>
            <a:pPr lvl="1"/>
            <a:r>
              <a:rPr lang="en-US" dirty="0"/>
              <a:t>First - 2018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- 2020 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Third - 2022</a:t>
            </a:r>
          </a:p>
          <a:p>
            <a:r>
              <a:rPr lang="en-US" sz="2200" b="1" dirty="0"/>
              <a:t>2018 - Setting the Baseline</a:t>
            </a:r>
          </a:p>
          <a:p>
            <a:pPr lvl="1"/>
            <a:r>
              <a:rPr lang="en-US" dirty="0"/>
              <a:t>Establish targeted goals for incremental improvement in 2020/22</a:t>
            </a:r>
          </a:p>
          <a:p>
            <a:pPr lvl="1"/>
            <a:r>
              <a:rPr lang="en-US" dirty="0"/>
              <a:t>Determine relationships to other HR metrics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25E62-CE72-4319-AEE3-4D992262B4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85257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147D06-CA4B-45B8-B105-4EC8C627E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"/>
          <a:stretch/>
        </p:blipFill>
        <p:spPr>
          <a:xfrm>
            <a:off x="-1" y="0"/>
            <a:ext cx="9144000" cy="56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5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FDDC0F-1B0A-40E3-AF14-C2262C14D2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690" y="163976"/>
            <a:ext cx="8503920" cy="1051560"/>
          </a:xfrm>
        </p:spPr>
        <p:txBody>
          <a:bodyPr/>
          <a:lstStyle/>
          <a:p>
            <a:pPr algn="ctr"/>
            <a:r>
              <a:rPr lang="en-US" dirty="0"/>
              <a:t>Survey overview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B9F6F-0F3D-46A6-A935-F2B5C5A2F3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690" y="1457293"/>
            <a:ext cx="3883936" cy="3505000"/>
          </a:xfrm>
        </p:spPr>
        <p:txBody>
          <a:bodyPr>
            <a:normAutofit fontScale="62500" lnSpcReduction="20000"/>
          </a:bodyPr>
          <a:lstStyle/>
          <a:p>
            <a:r>
              <a:rPr lang="en-US" sz="2600" b="1" u="sng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Online survey administered: January 29 – February 19, 2018</a:t>
            </a:r>
          </a:p>
          <a:p>
            <a:r>
              <a:rPr lang="en-US" sz="2600" b="1" u="sng" dirty="0"/>
              <a:t>Response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2018 System Wide Overall Response Rate: 22,659/45,299 – 50% </a:t>
            </a:r>
          </a:p>
          <a:p>
            <a:r>
              <a:rPr lang="en-US" sz="2600" b="1" u="sng" dirty="0"/>
              <a:t>Benchmarks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2017 Great Colleges Honor 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2017 Carnegie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2017 Public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2017 Enrollment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2017 Southeast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2018 UNC Core Population Aggregate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ED4799-A2E0-403E-A6A6-E509F3096A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9386" y="1078153"/>
            <a:ext cx="3949637" cy="3884140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60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rgbClr val="00B0F0"/>
                </a:solidFill>
              </a:rPr>
              <a:t>Survey statements on a 5-point agreement scale</a:t>
            </a:r>
          </a:p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17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rgbClr val="00B0F0"/>
                </a:solidFill>
              </a:rPr>
              <a:t>Benefits Satisfaction Questions on a 5-point satisfaction scale</a:t>
            </a:r>
          </a:p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2600" dirty="0">
                <a:solidFill>
                  <a:srgbClr val="00B0F0"/>
                </a:solidFill>
              </a:rPr>
              <a:t>Open-ended questions</a:t>
            </a: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16 </a:t>
            </a:r>
            <a:r>
              <a:rPr lang="en-US" sz="2600" dirty="0">
                <a:solidFill>
                  <a:srgbClr val="00B0F0"/>
                </a:solidFill>
              </a:rPr>
              <a:t>Demographic Questions</a:t>
            </a:r>
          </a:p>
          <a:p>
            <a:r>
              <a:rPr lang="en-US" sz="7000" dirty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sz="2900" dirty="0">
                <a:solidFill>
                  <a:srgbClr val="00B0F0"/>
                </a:solidFill>
              </a:rPr>
              <a:t>Multi-select question</a:t>
            </a:r>
            <a:endParaRPr lang="en-US" sz="29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9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2FCAF7-B9B4-4FCA-94A0-9E99645FD3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CADC709-2C6B-4450-A5F0-1E5F781D0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11"/>
            <a:ext cx="9144000" cy="609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6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6D65E-F47D-4183-ADE4-5EE709211A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115" y="68172"/>
            <a:ext cx="8503920" cy="978408"/>
          </a:xfrm>
        </p:spPr>
        <p:txBody>
          <a:bodyPr/>
          <a:lstStyle/>
          <a:p>
            <a:r>
              <a:rPr lang="en-US" sz="1800" b="1" dirty="0"/>
              <a:t>Participation Rates and Positive Engagement Ratings with Benchmarks</a:t>
            </a:r>
          </a:p>
          <a:p>
            <a:endParaRPr lang="en-US" dirty="0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8877C612-E091-483F-B66E-8C0A29D06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499543"/>
              </p:ext>
            </p:extLst>
          </p:nvPr>
        </p:nvGraphicFramePr>
        <p:xfrm>
          <a:off x="398120" y="883184"/>
          <a:ext cx="2753958" cy="4436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7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Participation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Charlotte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71 %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NCSSM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67 %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UNCSA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65 %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FSU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60 %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Asheville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60 %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ECSU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59 %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System Office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58 %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Wilmington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58 %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WCU</a:t>
                      </a:r>
                      <a:endParaRPr lang="en-US" sz="20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55 %</a:t>
                      </a:r>
                      <a:endParaRPr lang="en-US" sz="20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WSSU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55 %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Appalachian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54 %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NC State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54 %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Greensboro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54 %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NCCU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52 %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Pembroke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52 %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N.C. A&amp;T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50 %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ECU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38 %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UNC-CH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37 %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67" marR="29767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01E695B-DC78-49E6-8645-C517A2DE5AF3}"/>
              </a:ext>
            </a:extLst>
          </p:cNvPr>
          <p:cNvGrpSpPr/>
          <p:nvPr/>
        </p:nvGrpSpPr>
        <p:grpSpPr>
          <a:xfrm>
            <a:off x="3354166" y="883184"/>
            <a:ext cx="2740097" cy="1717251"/>
            <a:chOff x="4069581" y="888774"/>
            <a:chExt cx="3657600" cy="21774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9D51A4-4D47-460F-8978-96C1A3CD8351}"/>
                </a:ext>
              </a:extLst>
            </p:cNvPr>
            <p:cNvSpPr/>
            <p:nvPr/>
          </p:nvSpPr>
          <p:spPr>
            <a:xfrm>
              <a:off x="4069581" y="1004917"/>
              <a:ext cx="3657599" cy="20612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1C4FD3-788F-4515-B129-2D4BF1FC525F}"/>
                </a:ext>
              </a:extLst>
            </p:cNvPr>
            <p:cNvSpPr txBox="1"/>
            <p:nvPr/>
          </p:nvSpPr>
          <p:spPr>
            <a:xfrm>
              <a:off x="4069582" y="1784030"/>
              <a:ext cx="3657599" cy="741478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UNC System </a:t>
              </a:r>
              <a:r>
                <a:rPr lang="en-US" sz="1600" b="1" dirty="0" err="1">
                  <a:solidFill>
                    <a:schemeClr val="bg1"/>
                  </a:solidFill>
                </a:rPr>
                <a:t>Avg</a:t>
              </a:r>
              <a:r>
                <a:rPr lang="en-US" sz="1600" b="1" dirty="0">
                  <a:solidFill>
                    <a:schemeClr val="bg1"/>
                  </a:solidFill>
                </a:rPr>
                <a:t> Positive Rating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9E17C5-F705-4799-88DC-22C9645863E3}"/>
                </a:ext>
              </a:extLst>
            </p:cNvPr>
            <p:cNvSpPr txBox="1"/>
            <p:nvPr/>
          </p:nvSpPr>
          <p:spPr>
            <a:xfrm>
              <a:off x="5327932" y="1241896"/>
              <a:ext cx="1076726" cy="66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50%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EAB93F-46AA-42BF-B319-61761A2470CC}"/>
                </a:ext>
              </a:extLst>
            </p:cNvPr>
            <p:cNvSpPr txBox="1"/>
            <p:nvPr/>
          </p:nvSpPr>
          <p:spPr>
            <a:xfrm>
              <a:off x="4069582" y="888774"/>
              <a:ext cx="3657599" cy="429277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UNC System </a:t>
              </a:r>
              <a:r>
                <a:rPr lang="en-US" sz="1600" b="1" dirty="0" err="1">
                  <a:solidFill>
                    <a:schemeClr val="bg1"/>
                  </a:solidFill>
                </a:rPr>
                <a:t>Avg</a:t>
              </a:r>
              <a:r>
                <a:rPr lang="en-US" sz="1600" b="1" dirty="0">
                  <a:solidFill>
                    <a:schemeClr val="bg1"/>
                  </a:solidFill>
                </a:rPr>
                <a:t> Participation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E85608-54D7-4613-81CD-45BAF8004FB9}"/>
                </a:ext>
              </a:extLst>
            </p:cNvPr>
            <p:cNvSpPr txBox="1"/>
            <p:nvPr/>
          </p:nvSpPr>
          <p:spPr>
            <a:xfrm>
              <a:off x="5327931" y="2395078"/>
              <a:ext cx="1076726" cy="66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63%</a:t>
              </a: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CDD4C196-F1E7-4EBD-8469-B02BFB37CC1E}"/>
                </a:ext>
              </a:extLst>
            </p:cNvPr>
            <p:cNvSpPr/>
            <p:nvPr/>
          </p:nvSpPr>
          <p:spPr>
            <a:xfrm rot="5400000">
              <a:off x="4260504" y="2548745"/>
              <a:ext cx="365760" cy="365760"/>
            </a:xfrm>
            <a:prstGeom prst="triangle">
              <a:avLst/>
            </a:prstGeom>
            <a:gradFill>
              <a:gsLst>
                <a:gs pos="0">
                  <a:srgbClr val="00B050"/>
                </a:gs>
                <a:gs pos="100000">
                  <a:srgbClr val="B8E08C"/>
                </a:gs>
              </a:gsLst>
              <a:lin ang="16200000" scaled="0"/>
            </a:gra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9283A738-3EB9-4994-9680-BC1FB15A311C}"/>
                </a:ext>
              </a:extLst>
            </p:cNvPr>
            <p:cNvSpPr/>
            <p:nvPr/>
          </p:nvSpPr>
          <p:spPr>
            <a:xfrm rot="5400000">
              <a:off x="4266029" y="1446211"/>
              <a:ext cx="365760" cy="365760"/>
            </a:xfrm>
            <a:prstGeom prst="triangle">
              <a:avLst/>
            </a:prstGeom>
            <a:gradFill>
              <a:gsLst>
                <a:gs pos="0">
                  <a:srgbClr val="00B050"/>
                </a:gs>
                <a:gs pos="100000">
                  <a:srgbClr val="B8E08C"/>
                </a:gs>
              </a:gsLst>
              <a:lin ang="16200000" scaled="0"/>
            </a:gra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244E3C-9182-4CD5-B438-5D6F4B72176C}"/>
              </a:ext>
            </a:extLst>
          </p:cNvPr>
          <p:cNvGrpSpPr/>
          <p:nvPr/>
        </p:nvGrpSpPr>
        <p:grpSpPr>
          <a:xfrm>
            <a:off x="3354166" y="2964871"/>
            <a:ext cx="2740097" cy="1717251"/>
            <a:chOff x="4069581" y="888774"/>
            <a:chExt cx="3657600" cy="21774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88DDB3-D4A0-477B-8A20-2FA81A985983}"/>
                </a:ext>
              </a:extLst>
            </p:cNvPr>
            <p:cNvSpPr/>
            <p:nvPr/>
          </p:nvSpPr>
          <p:spPr>
            <a:xfrm>
              <a:off x="4069581" y="1004917"/>
              <a:ext cx="3657599" cy="20612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1C1D70-AA20-4E7B-8B8C-1984565AC56D}"/>
                </a:ext>
              </a:extLst>
            </p:cNvPr>
            <p:cNvSpPr txBox="1"/>
            <p:nvPr/>
          </p:nvSpPr>
          <p:spPr>
            <a:xfrm>
              <a:off x="4069582" y="1940130"/>
              <a:ext cx="3657599" cy="429277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WCU </a:t>
              </a:r>
              <a:r>
                <a:rPr lang="en-US" sz="1600" b="1" dirty="0" err="1">
                  <a:solidFill>
                    <a:schemeClr val="bg1"/>
                  </a:solidFill>
                </a:rPr>
                <a:t>Avg</a:t>
              </a:r>
              <a:r>
                <a:rPr lang="en-US" sz="1600" b="1" dirty="0">
                  <a:solidFill>
                    <a:schemeClr val="bg1"/>
                  </a:solidFill>
                </a:rPr>
                <a:t> Positive Rating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A23A61-55A0-4212-9856-978F98176EDE}"/>
                </a:ext>
              </a:extLst>
            </p:cNvPr>
            <p:cNvSpPr txBox="1"/>
            <p:nvPr/>
          </p:nvSpPr>
          <p:spPr>
            <a:xfrm>
              <a:off x="5327932" y="1241896"/>
              <a:ext cx="1076727" cy="66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55%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4207CD-363D-4853-9E93-8D3263930CC7}"/>
                </a:ext>
              </a:extLst>
            </p:cNvPr>
            <p:cNvSpPr txBox="1"/>
            <p:nvPr/>
          </p:nvSpPr>
          <p:spPr>
            <a:xfrm>
              <a:off x="4069582" y="888774"/>
              <a:ext cx="3657599" cy="429277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WCU Participation Rate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370213-3E96-42B3-B044-9512A9232182}"/>
                </a:ext>
              </a:extLst>
            </p:cNvPr>
            <p:cNvSpPr txBox="1"/>
            <p:nvPr/>
          </p:nvSpPr>
          <p:spPr>
            <a:xfrm>
              <a:off x="5324722" y="2395078"/>
              <a:ext cx="1083145" cy="66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68%</a:t>
              </a: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C95C269-7A86-43C9-B22D-C3E8E92C89F3}"/>
                </a:ext>
              </a:extLst>
            </p:cNvPr>
            <p:cNvSpPr/>
            <p:nvPr/>
          </p:nvSpPr>
          <p:spPr>
            <a:xfrm rot="5400000">
              <a:off x="4260504" y="2548745"/>
              <a:ext cx="365760" cy="365760"/>
            </a:xfrm>
            <a:prstGeom prst="triangle">
              <a:avLst/>
            </a:prstGeom>
            <a:gradFill>
              <a:gsLst>
                <a:gs pos="0">
                  <a:srgbClr val="00B050"/>
                </a:gs>
                <a:gs pos="100000">
                  <a:srgbClr val="B8E08C"/>
                </a:gs>
              </a:gsLst>
              <a:lin ang="16200000" scaled="0"/>
            </a:gra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EB0B93D-98F2-4E26-A342-BB7F395C3D15}"/>
                </a:ext>
              </a:extLst>
            </p:cNvPr>
            <p:cNvSpPr/>
            <p:nvPr/>
          </p:nvSpPr>
          <p:spPr>
            <a:xfrm rot="5400000">
              <a:off x="4266029" y="1446211"/>
              <a:ext cx="365760" cy="365760"/>
            </a:xfrm>
            <a:prstGeom prst="triangle">
              <a:avLst/>
            </a:prstGeom>
            <a:gradFill>
              <a:gsLst>
                <a:gs pos="0">
                  <a:srgbClr val="00B050"/>
                </a:gs>
                <a:gs pos="100000">
                  <a:srgbClr val="B8E08C"/>
                </a:gs>
              </a:gsLst>
              <a:lin ang="16200000" scaled="0"/>
            </a:gra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aphicFrame>
        <p:nvGraphicFramePr>
          <p:cNvPr id="21" name="Content Placeholder 8">
            <a:extLst>
              <a:ext uri="{FF2B5EF4-FFF2-40B4-BE49-F238E27FC236}">
                <a16:creationId xmlns:a16="http://schemas.microsoft.com/office/drawing/2014/main" id="{8C8984E6-A27E-411F-B3E1-E875E14338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916616"/>
              </p:ext>
            </p:extLst>
          </p:nvPr>
        </p:nvGraphicFramePr>
        <p:xfrm>
          <a:off x="6284294" y="883184"/>
          <a:ext cx="2599512" cy="4514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Positive Rating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NCSSM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69 %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WCU</a:t>
                      </a:r>
                      <a:endParaRPr lang="en-US" sz="20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68 %</a:t>
                      </a:r>
                      <a:endParaRPr lang="en-US" sz="20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NC</a:t>
                      </a:r>
                      <a:r>
                        <a:rPr lang="en-US" sz="14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State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65 %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Charlotte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65 %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Greensboro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65 %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Pembroke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65 %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Asheville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63 %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Appalachian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62 %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UNC-CH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62 %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UNCSA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62 %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UNC Wilmington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62 %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N.C. A&amp;T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61 %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System</a:t>
                      </a:r>
                      <a:r>
                        <a:rPr lang="en-US" sz="14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Office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61 %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FSU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60 %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ECU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58 %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NCCU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56 %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2"/>
                          </a:solidFill>
                          <a:effectLst/>
                        </a:rPr>
                        <a:t>WSSU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53 %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ECSU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48 %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8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A55FC-ABA2-4913-81AF-B342759C1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4463" y="163978"/>
            <a:ext cx="8503920" cy="1054586"/>
          </a:xfrm>
        </p:spPr>
        <p:txBody>
          <a:bodyPr/>
          <a:lstStyle/>
          <a:p>
            <a:pPr algn="ctr"/>
            <a:r>
              <a:rPr lang="en-US" dirty="0"/>
              <a:t>response rate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D6375B-954B-424D-BAB9-974CC20FD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81993"/>
              </p:ext>
            </p:extLst>
          </p:nvPr>
        </p:nvGraphicFramePr>
        <p:xfrm>
          <a:off x="959004" y="1655885"/>
          <a:ext cx="7214838" cy="154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946">
                  <a:extLst>
                    <a:ext uri="{9D8B030D-6E8A-4147-A177-3AD203B41FA5}">
                      <a16:colId xmlns:a16="http://schemas.microsoft.com/office/drawing/2014/main" val="2791135200"/>
                    </a:ext>
                  </a:extLst>
                </a:gridCol>
                <a:gridCol w="2404946">
                  <a:extLst>
                    <a:ext uri="{9D8B030D-6E8A-4147-A177-3AD203B41FA5}">
                      <a16:colId xmlns:a16="http://schemas.microsoft.com/office/drawing/2014/main" val="1383697738"/>
                    </a:ext>
                  </a:extLst>
                </a:gridCol>
                <a:gridCol w="2404946">
                  <a:extLst>
                    <a:ext uri="{9D8B030D-6E8A-4147-A177-3AD203B41FA5}">
                      <a16:colId xmlns:a16="http://schemas.microsoft.com/office/drawing/2014/main" val="2161833357"/>
                    </a:ext>
                  </a:extLst>
                </a:gridCol>
              </a:tblGrid>
              <a:tr h="86861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WCU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Academic Affairs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8638"/>
                  </a:ext>
                </a:extLst>
              </a:tr>
              <a:tr h="595843"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358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2461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1E80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alpha val="3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ts val="34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all" spc="0" normalizeH="0" baseline="0" noProof="0" dirty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FreightSans Pro Semibold"/>
            <a:ea typeface="+mn-ea"/>
            <a:cs typeface="FreightSans Pro Semi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is amazing1.potx" id="{590B367D-C7D1-47B9-82AE-D038F54B52B7}" vid="{757DA012-2E8B-4D42-9165-9431CF50D7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38137</TotalTime>
  <Words>1186</Words>
  <Application>Microsoft Office PowerPoint</Application>
  <PresentationFormat>On-screen Show (16:10)</PresentationFormat>
  <Paragraphs>347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FreightMacro Pro Semibold</vt:lpstr>
      <vt:lpstr>FreightSans Pro Medium</vt:lpstr>
      <vt:lpstr>FreightSans Pro Semibold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Brandon Dehart</dc:creator>
  <cp:keywords/>
  <dc:description/>
  <cp:lastModifiedBy>Carol Burton</cp:lastModifiedBy>
  <cp:revision>175</cp:revision>
  <dcterms:created xsi:type="dcterms:W3CDTF">2018-04-12T17:37:06Z</dcterms:created>
  <dcterms:modified xsi:type="dcterms:W3CDTF">2018-11-28T19:19:24Z</dcterms:modified>
  <cp:category/>
</cp:coreProperties>
</file>