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sldIdLst>
    <p:sldId id="268" r:id="rId2"/>
    <p:sldId id="261" r:id="rId3"/>
    <p:sldId id="263" r:id="rId4"/>
    <p:sldId id="306" r:id="rId5"/>
    <p:sldId id="265" r:id="rId6"/>
    <p:sldId id="264" r:id="rId7"/>
    <p:sldId id="275" r:id="rId8"/>
    <p:sldId id="279" r:id="rId9"/>
    <p:sldId id="289" r:id="rId10"/>
    <p:sldId id="293" r:id="rId11"/>
    <p:sldId id="294" r:id="rId12"/>
    <p:sldId id="296" r:id="rId13"/>
    <p:sldId id="297" r:id="rId14"/>
    <p:sldId id="298" r:id="rId15"/>
    <p:sldId id="299" r:id="rId16"/>
    <p:sldId id="310" r:id="rId17"/>
    <p:sldId id="311" r:id="rId18"/>
    <p:sldId id="312" r:id="rId19"/>
    <p:sldId id="301" r:id="rId20"/>
    <p:sldId id="304" r:id="rId21"/>
    <p:sldId id="313" r:id="rId22"/>
    <p:sldId id="281" r:id="rId23"/>
    <p:sldId id="282" r:id="rId24"/>
    <p:sldId id="283" r:id="rId25"/>
    <p:sldId id="284" r:id="rId26"/>
    <p:sldId id="309" r:id="rId27"/>
    <p:sldId id="307" r:id="rId28"/>
    <p:sldId id="308" r:id="rId29"/>
    <p:sldId id="305" r:id="rId30"/>
    <p:sldId id="300" r:id="rId31"/>
  </p:sldIdLst>
  <p:sldSz cx="9144000" cy="5715000" type="screen16x10"/>
  <p:notesSz cx="7010400" cy="9296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33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9F159"/>
    <a:srgbClr val="FFFFC5"/>
    <a:srgbClr val="B80C35"/>
    <a:srgbClr val="6F27B6"/>
    <a:srgbClr val="4F1E80"/>
    <a:srgbClr val="541E8A"/>
    <a:srgbClr val="551F8B"/>
    <a:srgbClr val="531D8D"/>
    <a:srgbClr val="501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1" autoAdjust="0"/>
    <p:restoredTop sz="94334" autoAdjust="0"/>
  </p:normalViewPr>
  <p:slideViewPr>
    <p:cSldViewPr snapToGrid="0">
      <p:cViewPr varScale="1">
        <p:scale>
          <a:sx n="145" d="100"/>
          <a:sy n="145" d="100"/>
        </p:scale>
        <p:origin x="480" y="126"/>
      </p:cViewPr>
      <p:guideLst>
        <p:guide orient="horz" pos="1796"/>
        <p:guide pos="33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7030A0"/>
                </a:solidFill>
              </a:rPr>
              <a:t>Satisfaction Score by Employee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67147856517937E-2"/>
          <c:y val="0.19486111111111112"/>
          <c:w val="0.88498840769903764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Satisfaction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CA-4336-9184-9422854B310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CA-4336-9184-9422854B310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CA-4336-9184-9422854B31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Sheet1!$A$49:$A$52</c:f>
              <c:strCache>
                <c:ptCount val="4"/>
                <c:pt idx="0">
                  <c:v>Overall</c:v>
                </c:pt>
                <c:pt idx="1">
                  <c:v>EHRA Non-Faculty</c:v>
                </c:pt>
                <c:pt idx="2">
                  <c:v>Faculty</c:v>
                </c:pt>
                <c:pt idx="3">
                  <c:v>SHRA</c:v>
                </c:pt>
              </c:strCache>
            </c:strRef>
          </c:cat>
          <c:val>
            <c:numRef>
              <c:f>Sheet1!$B$49:$B$52</c:f>
              <c:numCache>
                <c:formatCode>0%</c:formatCode>
                <c:ptCount val="4"/>
                <c:pt idx="0">
                  <c:v>0.68</c:v>
                </c:pt>
                <c:pt idx="1">
                  <c:v>0.75</c:v>
                </c:pt>
                <c:pt idx="2">
                  <c:v>0.64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CA-4336-9184-9422854B3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607072"/>
        <c:axId val="649462976"/>
      </c:barChart>
      <c:catAx>
        <c:axId val="3996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462976"/>
        <c:crosses val="autoZero"/>
        <c:auto val="1"/>
        <c:lblAlgn val="ctr"/>
        <c:lblOffset val="100"/>
        <c:noMultiLvlLbl val="0"/>
      </c:catAx>
      <c:valAx>
        <c:axId val="64946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960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Dimensions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2018 UNC 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Sheet1!$B$14:$F$14</c:f>
              <c:strCache>
                <c:ptCount val="5"/>
                <c:pt idx="0">
                  <c:v>Respect &amp; Appreciation</c:v>
                </c:pt>
                <c:pt idx="1">
                  <c:v>Policies, Resources &amp; Efficiency</c:v>
                </c:pt>
                <c:pt idx="2">
                  <c:v>Communication</c:v>
                </c:pt>
                <c:pt idx="3">
                  <c:v>Fairness</c:v>
                </c:pt>
                <c:pt idx="4">
                  <c:v>Compensation, Benefits &amp; Work/Life Balance</c:v>
                </c:pt>
              </c:strCache>
            </c:strRef>
          </c:cat>
          <c:val>
            <c:numRef>
              <c:f>Sheet1!$B$15:$F$15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0.59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1-4397-85F5-C304D95E7708}"/>
            </c:ext>
          </c:extLst>
        </c:ser>
        <c:ser>
          <c:idx val="2"/>
          <c:order val="1"/>
          <c:tx>
            <c:strRef>
              <c:f>Sheet1!$A$17</c:f>
              <c:strCache>
                <c:ptCount val="1"/>
                <c:pt idx="0">
                  <c:v>2018 WCU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Sheet1!$B$14:$F$14</c:f>
              <c:strCache>
                <c:ptCount val="5"/>
                <c:pt idx="0">
                  <c:v>Respect &amp; Appreciation</c:v>
                </c:pt>
                <c:pt idx="1">
                  <c:v>Policies, Resources &amp; Efficiency</c:v>
                </c:pt>
                <c:pt idx="2">
                  <c:v>Communication</c:v>
                </c:pt>
                <c:pt idx="3">
                  <c:v>Fairness</c:v>
                </c:pt>
                <c:pt idx="4">
                  <c:v>Compensation, Benefits &amp; Work/Life Balance</c:v>
                </c:pt>
              </c:strCache>
            </c:strRef>
          </c:cat>
          <c:val>
            <c:numRef>
              <c:f>Sheet1!$B$17:$F$17</c:f>
              <c:numCache>
                <c:formatCode>0%</c:formatCode>
                <c:ptCount val="5"/>
                <c:pt idx="0">
                  <c:v>0.63</c:v>
                </c:pt>
                <c:pt idx="1">
                  <c:v>0.62</c:v>
                </c:pt>
                <c:pt idx="2">
                  <c:v>0.6</c:v>
                </c:pt>
                <c:pt idx="3">
                  <c:v>0.6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1-4397-85F5-C304D95E7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234400"/>
        <c:axId val="644645376"/>
      </c:barChart>
      <c:catAx>
        <c:axId val="52823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645376"/>
        <c:crosses val="autoZero"/>
        <c:auto val="1"/>
        <c:lblAlgn val="ctr"/>
        <c:lblOffset val="100"/>
        <c:noMultiLvlLbl val="0"/>
      </c:catAx>
      <c:valAx>
        <c:axId val="644645376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Dimensions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344857914686E-2"/>
          <c:y val="0.21896138412397323"/>
          <c:w val="0.93743455908529305"/>
          <c:h val="0.46006583982971616"/>
        </c:manualLayout>
      </c:layout>
      <c:lineChart>
        <c:grouping val="standard"/>
        <c:varyColors val="0"/>
        <c:ser>
          <c:idx val="0"/>
          <c:order val="0"/>
          <c:tx>
            <c:strRef>
              <c:f>Sheet1!$A$187</c:f>
              <c:strCache>
                <c:ptCount val="1"/>
                <c:pt idx="0">
                  <c:v>2018 UNC Overall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110902123236566E-3"/>
                  <c:y val="4.579848486351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A-428D-9972-36F7CDB7FE81}"/>
                </c:ext>
              </c:extLst>
            </c:dLbl>
            <c:dLbl>
              <c:idx val="6"/>
              <c:layout>
                <c:manualLayout>
                  <c:x val="1.5110902123236482E-2"/>
                  <c:y val="-1.717443182381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8A-428D-9972-36F7CDB7FE81}"/>
                </c:ext>
              </c:extLst>
            </c:dLbl>
            <c:dLbl>
              <c:idx val="12"/>
              <c:layout>
                <c:manualLayout>
                  <c:x val="1.0577631486265499E-2"/>
                  <c:y val="2.28992424317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8A-428D-9972-36F7CDB7FE81}"/>
                </c:ext>
              </c:extLst>
            </c:dLbl>
            <c:dLbl>
              <c:idx val="14"/>
              <c:layout>
                <c:manualLayout>
                  <c:x val="-6.0443608492945708E-3"/>
                  <c:y val="-2.576164773572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Sheet1!$B$187:$P$187</c:f>
              <c:numCache>
                <c:formatCode>0%</c:formatCode>
                <c:ptCount val="15"/>
                <c:pt idx="0">
                  <c:v>0.76</c:v>
                </c:pt>
                <c:pt idx="1">
                  <c:v>0.73</c:v>
                </c:pt>
                <c:pt idx="2">
                  <c:v>0.72</c:v>
                </c:pt>
                <c:pt idx="3">
                  <c:v>0.67</c:v>
                </c:pt>
                <c:pt idx="4">
                  <c:v>0.7</c:v>
                </c:pt>
                <c:pt idx="5">
                  <c:v>0.65</c:v>
                </c:pt>
                <c:pt idx="6">
                  <c:v>0.57999999999999996</c:v>
                </c:pt>
                <c:pt idx="7">
                  <c:v>0.56000000000000005</c:v>
                </c:pt>
                <c:pt idx="8">
                  <c:v>0.56000000000000005</c:v>
                </c:pt>
                <c:pt idx="9">
                  <c:v>0.56999999999999995</c:v>
                </c:pt>
                <c:pt idx="10">
                  <c:v>0.57999999999999996</c:v>
                </c:pt>
                <c:pt idx="11">
                  <c:v>0.59</c:v>
                </c:pt>
                <c:pt idx="12">
                  <c:v>0.54</c:v>
                </c:pt>
                <c:pt idx="13">
                  <c:v>0.56000000000000005</c:v>
                </c:pt>
                <c:pt idx="14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A-428D-9972-36F7CDB7FE81}"/>
            </c:ext>
          </c:extLst>
        </c:ser>
        <c:ser>
          <c:idx val="1"/>
          <c:order val="1"/>
          <c:tx>
            <c:strRef>
              <c:f>Sheet1!$A$188</c:f>
              <c:strCache>
                <c:ptCount val="1"/>
                <c:pt idx="0">
                  <c:v>2017 Public Benchmark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9865977006680211E-2"/>
                  <c:y val="-2.28992424317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A-428D-9972-36F7CDB7FE81}"/>
                </c:ext>
              </c:extLst>
            </c:dLbl>
            <c:dLbl>
              <c:idx val="6"/>
              <c:layout>
                <c:manualLayout>
                  <c:x val="9.0665412739418007E-3"/>
                  <c:y val="-2.862405303969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A-428D-9972-36F7CDB7FE81}"/>
                </c:ext>
              </c:extLst>
            </c:dLbl>
            <c:dLbl>
              <c:idx val="12"/>
              <c:layout>
                <c:manualLayout>
                  <c:x val="3.0221804246472854E-3"/>
                  <c:y val="2.289924243175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A-428D-9972-36F7CDB7FE81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Sheet1!$B$188:$P$188</c:f>
              <c:numCache>
                <c:formatCode>0%</c:formatCode>
                <c:ptCount val="15"/>
                <c:pt idx="0">
                  <c:v>0.77</c:v>
                </c:pt>
                <c:pt idx="1">
                  <c:v>0.74</c:v>
                </c:pt>
                <c:pt idx="2">
                  <c:v>0.74</c:v>
                </c:pt>
                <c:pt idx="3">
                  <c:v>0.72</c:v>
                </c:pt>
                <c:pt idx="4">
                  <c:v>0.73</c:v>
                </c:pt>
                <c:pt idx="5">
                  <c:v>0.68</c:v>
                </c:pt>
                <c:pt idx="6">
                  <c:v>0.63</c:v>
                </c:pt>
                <c:pt idx="7">
                  <c:v>0.63</c:v>
                </c:pt>
                <c:pt idx="8">
                  <c:v>0.62</c:v>
                </c:pt>
                <c:pt idx="9">
                  <c:v>0.63</c:v>
                </c:pt>
                <c:pt idx="10">
                  <c:v>0.65</c:v>
                </c:pt>
                <c:pt idx="11">
                  <c:v>0.63</c:v>
                </c:pt>
                <c:pt idx="12">
                  <c:v>0.6</c:v>
                </c:pt>
                <c:pt idx="13">
                  <c:v>0.62</c:v>
                </c:pt>
                <c:pt idx="1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A-428D-9972-36F7CDB7FE81}"/>
            </c:ext>
          </c:extLst>
        </c:ser>
        <c:ser>
          <c:idx val="2"/>
          <c:order val="2"/>
          <c:tx>
            <c:strRef>
              <c:f>Sheet1!$A$189</c:f>
              <c:strCache>
                <c:ptCount val="1"/>
                <c:pt idx="0">
                  <c:v>2018 WCU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A-428D-9972-36F7CDB7FE81}"/>
                </c:ext>
              </c:extLst>
            </c:dLbl>
            <c:dLbl>
              <c:idx val="6"/>
              <c:layout>
                <c:manualLayout>
                  <c:x val="0"/>
                  <c:y val="-2.862405303969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A-428D-9972-36F7CDB7FE81}"/>
                </c:ext>
              </c:extLst>
            </c:dLbl>
            <c:dLbl>
              <c:idx val="12"/>
              <c:layout>
                <c:manualLayout>
                  <c:x val="0"/>
                  <c:y val="-2.862405303969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A-428D-9972-36F7CDB7FE81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Sheet1!$B$189:$P$189</c:f>
              <c:numCache>
                <c:formatCode>0%</c:formatCode>
                <c:ptCount val="15"/>
                <c:pt idx="0">
                  <c:v>0.82</c:v>
                </c:pt>
                <c:pt idx="1">
                  <c:v>0.75</c:v>
                </c:pt>
                <c:pt idx="2">
                  <c:v>0.74</c:v>
                </c:pt>
                <c:pt idx="3">
                  <c:v>0.74</c:v>
                </c:pt>
                <c:pt idx="4">
                  <c:v>0.72</c:v>
                </c:pt>
                <c:pt idx="5">
                  <c:v>0.72</c:v>
                </c:pt>
                <c:pt idx="6">
                  <c:v>0.71</c:v>
                </c:pt>
                <c:pt idx="7">
                  <c:v>0.7</c:v>
                </c:pt>
                <c:pt idx="8">
                  <c:v>0.64</c:v>
                </c:pt>
                <c:pt idx="9">
                  <c:v>0.64</c:v>
                </c:pt>
                <c:pt idx="10">
                  <c:v>0.63</c:v>
                </c:pt>
                <c:pt idx="11">
                  <c:v>0.62</c:v>
                </c:pt>
                <c:pt idx="12">
                  <c:v>0.6</c:v>
                </c:pt>
                <c:pt idx="13">
                  <c:v>0.6</c:v>
                </c:pt>
                <c:pt idx="14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A-428D-9972-36F7CDB7F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928928"/>
        <c:axId val="751001184"/>
      </c:lineChart>
      <c:catAx>
        <c:axId val="3859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1184"/>
        <c:crosses val="autoZero"/>
        <c:auto val="1"/>
        <c:lblAlgn val="ctr"/>
        <c:lblOffset val="100"/>
        <c:noMultiLvlLbl val="0"/>
      </c:catAx>
      <c:valAx>
        <c:axId val="75100118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289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212699630484901"/>
          <c:y val="0.14767797080595857"/>
          <c:w val="0.59574600739030203"/>
          <c:h val="6.5603399545801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Dimensions</a:t>
            </a:r>
            <a:r>
              <a:rPr lang="en-US" sz="3200" b="1" baseline="0" dirty="0"/>
              <a:t> – By Employee Type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89769268606168E-2"/>
          <c:y val="0.26666035054928744"/>
          <c:w val="0.92665833674131559"/>
          <c:h val="0.3979194518437415"/>
        </c:manualLayout>
      </c:layout>
      <c:lineChart>
        <c:grouping val="standard"/>
        <c:varyColors val="0"/>
        <c:ser>
          <c:idx val="1"/>
          <c:order val="0"/>
          <c:tx>
            <c:strRef>
              <c:f>Sheet1!$A$44</c:f>
              <c:strCache>
                <c:ptCount val="1"/>
                <c:pt idx="0">
                  <c:v>EHRA Non-Faculty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54617264764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0-4D03-A904-8BA2A6F9E514}"/>
                </c:ext>
              </c:extLst>
            </c:dLbl>
            <c:dLbl>
              <c:idx val="6"/>
              <c:layout>
                <c:manualLayout>
                  <c:x val="-9.5737603582244819E-3"/>
                  <c:y val="-5.45540717717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00-4D03-A904-8BA2A6F9E514}"/>
                </c:ext>
              </c:extLst>
            </c:dLbl>
            <c:dLbl>
              <c:idx val="9"/>
              <c:layout>
                <c:manualLayout>
                  <c:x val="0"/>
                  <c:y val="-4.546172647647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0-4D03-A904-8BA2A6F9E514}"/>
                </c:ext>
              </c:extLst>
            </c:dLbl>
            <c:dLbl>
              <c:idx val="14"/>
              <c:layout>
                <c:manualLayout>
                  <c:x val="-4.7868801791123581E-3"/>
                  <c:y val="-6.970798059726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0-4D03-A904-8BA2A6F9E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Sheet1!$B$42:$P$42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Sheet1!$B$44:$P$44</c:f>
              <c:numCache>
                <c:formatCode>0%</c:formatCode>
                <c:ptCount val="15"/>
                <c:pt idx="0">
                  <c:v>0.9</c:v>
                </c:pt>
                <c:pt idx="1">
                  <c:v>0.81</c:v>
                </c:pt>
                <c:pt idx="2">
                  <c:v>0.85</c:v>
                </c:pt>
                <c:pt idx="3">
                  <c:v>0.77</c:v>
                </c:pt>
                <c:pt idx="4">
                  <c:v>0.76</c:v>
                </c:pt>
                <c:pt idx="5">
                  <c:v>0.79</c:v>
                </c:pt>
                <c:pt idx="6">
                  <c:v>0.79</c:v>
                </c:pt>
                <c:pt idx="7">
                  <c:v>0.78</c:v>
                </c:pt>
                <c:pt idx="8">
                  <c:v>0.73</c:v>
                </c:pt>
                <c:pt idx="9">
                  <c:v>0.76</c:v>
                </c:pt>
                <c:pt idx="10">
                  <c:v>0.64</c:v>
                </c:pt>
                <c:pt idx="11">
                  <c:v>0.65</c:v>
                </c:pt>
                <c:pt idx="12">
                  <c:v>0.7</c:v>
                </c:pt>
                <c:pt idx="13">
                  <c:v>0.68</c:v>
                </c:pt>
                <c:pt idx="14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35-4671-B685-2CB1BD1506C6}"/>
            </c:ext>
          </c:extLst>
        </c:ser>
        <c:ser>
          <c:idx val="2"/>
          <c:order val="1"/>
          <c:tx>
            <c:strRef>
              <c:f>Sheet1!$A$45</c:f>
              <c:strCache>
                <c:ptCount val="1"/>
                <c:pt idx="0">
                  <c:v>Faculty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786880179112241E-3"/>
                  <c:y val="5.4554071771775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0-4D03-A904-8BA2A6F9E514}"/>
                </c:ext>
              </c:extLst>
            </c:dLbl>
            <c:dLbl>
              <c:idx val="6"/>
              <c:layout>
                <c:manualLayout>
                  <c:x val="1.5956267263708055E-3"/>
                  <c:y val="3.940016294628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00-4D03-A904-8BA2A6F9E514}"/>
                </c:ext>
              </c:extLst>
            </c:dLbl>
            <c:dLbl>
              <c:idx val="14"/>
              <c:layout>
                <c:manualLayout>
                  <c:x val="-7.9781336318539686E-3"/>
                  <c:y val="6.061563530197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0-4D03-A904-8BA2A6F9E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Sheet1!$B$42:$P$42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Sheet1!$B$45:$P$45</c:f>
              <c:numCache>
                <c:formatCode>0%</c:formatCode>
                <c:ptCount val="15"/>
                <c:pt idx="0">
                  <c:v>0.79</c:v>
                </c:pt>
                <c:pt idx="1">
                  <c:v>0.69</c:v>
                </c:pt>
                <c:pt idx="2">
                  <c:v>0.72</c:v>
                </c:pt>
                <c:pt idx="3">
                  <c:v>0.73</c:v>
                </c:pt>
                <c:pt idx="4">
                  <c:v>0.62</c:v>
                </c:pt>
                <c:pt idx="5">
                  <c:v>0.63</c:v>
                </c:pt>
                <c:pt idx="6">
                  <c:v>0.64</c:v>
                </c:pt>
                <c:pt idx="7">
                  <c:v>0.66</c:v>
                </c:pt>
                <c:pt idx="8">
                  <c:v>0.61</c:v>
                </c:pt>
                <c:pt idx="9">
                  <c:v>0.68</c:v>
                </c:pt>
                <c:pt idx="10">
                  <c:v>0.59</c:v>
                </c:pt>
                <c:pt idx="11">
                  <c:v>0.56999999999999995</c:v>
                </c:pt>
                <c:pt idx="12">
                  <c:v>0.57999999999999996</c:v>
                </c:pt>
                <c:pt idx="13">
                  <c:v>0.56999999999999995</c:v>
                </c:pt>
                <c:pt idx="14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5-4671-B685-2CB1BD1506C6}"/>
            </c:ext>
          </c:extLst>
        </c:ser>
        <c:ser>
          <c:idx val="3"/>
          <c:order val="2"/>
          <c:tx>
            <c:strRef>
              <c:f>Sheet1!$A$46</c:f>
              <c:strCache>
                <c:ptCount val="1"/>
                <c:pt idx="0">
                  <c:v>SHRA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3.1912534527414938E-3"/>
                  <c:y val="5.152329000667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0-4D03-A904-8BA2A6F9E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Sheet1!$B$42:$P$42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Sheet1!$B$46:$P$46</c:f>
              <c:numCache>
                <c:formatCode>0%</c:formatCode>
                <c:ptCount val="15"/>
                <c:pt idx="0">
                  <c:v>0.81</c:v>
                </c:pt>
                <c:pt idx="1">
                  <c:v>0.76</c:v>
                </c:pt>
                <c:pt idx="2">
                  <c:v>0.7</c:v>
                </c:pt>
                <c:pt idx="3">
                  <c:v>0.72</c:v>
                </c:pt>
                <c:pt idx="4">
                  <c:v>0.76</c:v>
                </c:pt>
                <c:pt idx="5">
                  <c:v>0.76</c:v>
                </c:pt>
                <c:pt idx="6">
                  <c:v>0.7</c:v>
                </c:pt>
                <c:pt idx="7">
                  <c:v>0.71</c:v>
                </c:pt>
                <c:pt idx="8">
                  <c:v>0.62</c:v>
                </c:pt>
                <c:pt idx="9">
                  <c:v>0.56000000000000005</c:v>
                </c:pt>
                <c:pt idx="10">
                  <c:v>0.65</c:v>
                </c:pt>
                <c:pt idx="11">
                  <c:v>0.63</c:v>
                </c:pt>
                <c:pt idx="12">
                  <c:v>0.55000000000000004</c:v>
                </c:pt>
                <c:pt idx="13">
                  <c:v>0.56999999999999995</c:v>
                </c:pt>
                <c:pt idx="14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35-4671-B685-2CB1BD150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943072"/>
        <c:axId val="837698976"/>
      </c:lineChart>
      <c:catAx>
        <c:axId val="3859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698976"/>
        <c:crosses val="autoZero"/>
        <c:auto val="1"/>
        <c:lblAlgn val="ctr"/>
        <c:lblOffset val="100"/>
        <c:noMultiLvlLbl val="0"/>
      </c:catAx>
      <c:valAx>
        <c:axId val="8376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43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Satisfaction Score – By Gender</a:t>
            </a:r>
          </a:p>
        </c:rich>
      </c:tx>
      <c:layout>
        <c:manualLayout>
          <c:xMode val="edge"/>
          <c:yMode val="edge"/>
          <c:x val="0.17212531149875401"/>
          <c:y val="2.968814358401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Sheet1!$B$54</c:f>
              <c:strCache>
                <c:ptCount val="1"/>
                <c:pt idx="0">
                  <c:v>Satisfaction Score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9E8-4383-A1A6-7AEB6327783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9E8-4383-A1A6-7AEB63277835}"/>
              </c:ext>
            </c:extLst>
          </c:dPt>
          <c:dLbls>
            <c:dLbl>
              <c:idx val="0"/>
              <c:layout>
                <c:manualLayout>
                  <c:x val="-8.0087781253153037E-2"/>
                  <c:y val="-3.5625772300821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E8-4383-A1A6-7AEB63277835}"/>
                </c:ext>
              </c:extLst>
            </c:dLbl>
            <c:dLbl>
              <c:idx val="1"/>
              <c:layout>
                <c:manualLayout>
                  <c:x val="9.0665412739418562E-3"/>
                  <c:y val="-7.7189173318447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E8-4383-A1A6-7AEB63277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Sheet1!$A$55:$A$56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Sheet1!$B$55:$B$56</c:f>
              <c:numCache>
                <c:formatCode>0%</c:formatCode>
                <c:ptCount val="2"/>
                <c:pt idx="0">
                  <c:v>0.7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8-4383-A1A6-7AEB63277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389854816"/>
        <c:axId val="526893376"/>
        <c:axId val="0"/>
      </c:bar3DChart>
      <c:valAx>
        <c:axId val="526893376"/>
        <c:scaling>
          <c:orientation val="minMax"/>
          <c:max val="0.8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54816"/>
        <c:crosses val="autoZero"/>
        <c:crossBetween val="between"/>
      </c:valAx>
      <c:catAx>
        <c:axId val="3898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89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Satisfaction</a:t>
            </a:r>
            <a:r>
              <a:rPr lang="en-US" sz="3200" b="1" baseline="0" dirty="0"/>
              <a:t> Score - By Race/Ethnicity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0-4500-9AEF-558E3CF816D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0-4500-9AEF-558E3CF816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60-4500-9AEF-558E3CF816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60-4500-9AEF-558E3CF816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Sheet1!$A$60:$A$64</c:f>
              <c:strCache>
                <c:ptCount val="5"/>
                <c:pt idx="0">
                  <c:v>White</c:v>
                </c:pt>
                <c:pt idx="1">
                  <c:v>Black or African American</c:v>
                </c:pt>
                <c:pt idx="2">
                  <c:v>Asian</c:v>
                </c:pt>
                <c:pt idx="3">
                  <c:v>American Indian or Alaska Native</c:v>
                </c:pt>
                <c:pt idx="4">
                  <c:v>Hispanic or Latino</c:v>
                </c:pt>
              </c:strCache>
            </c:strRef>
          </c:cat>
          <c:val>
            <c:numRef>
              <c:f>Sheet1!$B$60:$B$64</c:f>
              <c:numCache>
                <c:formatCode>0%</c:formatCode>
                <c:ptCount val="5"/>
                <c:pt idx="0">
                  <c:v>0.69</c:v>
                </c:pt>
                <c:pt idx="1">
                  <c:v>0.79</c:v>
                </c:pt>
                <c:pt idx="2">
                  <c:v>0.72</c:v>
                </c:pt>
                <c:pt idx="3">
                  <c:v>0.68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60-4500-9AEF-558E3CF81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6467232"/>
        <c:axId val="751209712"/>
      </c:barChart>
      <c:catAx>
        <c:axId val="52646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209712"/>
        <c:crosses val="autoZero"/>
        <c:auto val="1"/>
        <c:lblAlgn val="ctr"/>
        <c:lblOffset val="100"/>
        <c:noMultiLvlLbl val="0"/>
      </c:catAx>
      <c:valAx>
        <c:axId val="751209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64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1000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Satisfaction Score</a:t>
            </a:r>
            <a:r>
              <a:rPr lang="en-US" sz="2800" b="1" baseline="0" dirty="0"/>
              <a:t> - By Years at Institution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Satisfaction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E2E-476C-B020-CB9C04B755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E2E-476C-B020-CB9C04B7551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E2E-476C-B020-CB9C04B7551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E2E-476C-B020-CB9C04B755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E2E-476C-B020-CB9C04B75514}"/>
              </c:ext>
            </c:extLst>
          </c:dPt>
          <c:dLbls>
            <c:dLbl>
              <c:idx val="0"/>
              <c:layout>
                <c:manualLayout>
                  <c:x val="4.5161796581311125E-3"/>
                  <c:y val="-4.41221635007566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2E-476C-B020-CB9C04B75514}"/>
                </c:ext>
              </c:extLst>
            </c:dLbl>
            <c:dLbl>
              <c:idx val="1"/>
              <c:layout>
                <c:manualLayout>
                  <c:x val="-1.5053932193770697E-3"/>
                  <c:y val="-4.4122163500756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2E-476C-B020-CB9C04B75514}"/>
                </c:ext>
              </c:extLst>
            </c:dLbl>
            <c:dLbl>
              <c:idx val="2"/>
              <c:layout>
                <c:manualLayout>
                  <c:x val="0"/>
                  <c:y val="-2.64732981004540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2E-476C-B020-CB9C04B75514}"/>
                </c:ext>
              </c:extLst>
            </c:dLbl>
            <c:dLbl>
              <c:idx val="3"/>
              <c:layout>
                <c:manualLayout>
                  <c:x val="1.5053932193769318E-3"/>
                  <c:y val="-3.82392083673225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2E-476C-B020-CB9C04B75514}"/>
                </c:ext>
              </c:extLst>
            </c:dLbl>
            <c:dLbl>
              <c:idx val="4"/>
              <c:layout>
                <c:manualLayout>
                  <c:x val="1.6559325413147464E-2"/>
                  <c:y val="-4.11806859340395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2E-476C-B020-CB9C04B75514}"/>
                </c:ext>
              </c:extLst>
            </c:dLbl>
            <c:dLbl>
              <c:idx val="5"/>
              <c:layout>
                <c:manualLayout>
                  <c:x val="-4.5161796581311264E-3"/>
                  <c:y val="-3.82392083673224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2E-476C-B020-CB9C04B7551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Sheet1!$A$67:$A$72</c:f>
              <c:strCache>
                <c:ptCount val="6"/>
                <c:pt idx="0">
                  <c:v>Less than 2 Years</c:v>
                </c:pt>
                <c:pt idx="1">
                  <c:v>2-5 Years</c:v>
                </c:pt>
                <c:pt idx="2">
                  <c:v>6-10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20+ Years</c:v>
                </c:pt>
              </c:strCache>
            </c:strRef>
          </c:cat>
          <c:val>
            <c:numRef>
              <c:f>Sheet1!$B$67:$B$72</c:f>
              <c:numCache>
                <c:formatCode>0%</c:formatCode>
                <c:ptCount val="6"/>
                <c:pt idx="0">
                  <c:v>0.78</c:v>
                </c:pt>
                <c:pt idx="1">
                  <c:v>0.7</c:v>
                </c:pt>
                <c:pt idx="2">
                  <c:v>0.65</c:v>
                </c:pt>
                <c:pt idx="3">
                  <c:v>0.65</c:v>
                </c:pt>
                <c:pt idx="4">
                  <c:v>0.64</c:v>
                </c:pt>
                <c:pt idx="5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E-476C-B020-CB9C04B75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171392"/>
        <c:axId val="395765248"/>
        <c:axId val="0"/>
      </c:bar3DChart>
      <c:catAx>
        <c:axId val="40017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5765248"/>
        <c:crosses val="autoZero"/>
        <c:auto val="1"/>
        <c:lblAlgn val="ctr"/>
        <c:lblOffset val="100"/>
        <c:noMultiLvlLbl val="0"/>
      </c:catAx>
      <c:valAx>
        <c:axId val="3957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Satisfaction Score - By Age</a:t>
            </a:r>
          </a:p>
        </c:rich>
      </c:tx>
      <c:layout>
        <c:manualLayout>
          <c:xMode val="edge"/>
          <c:yMode val="edge"/>
          <c:x val="0.16792276928649022"/>
          <c:y val="2.3212754697725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Sheet1!$B$74</c:f>
              <c:strCache>
                <c:ptCount val="1"/>
                <c:pt idx="0">
                  <c:v>Satisfaction Score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4428384882052062E-3"/>
                  <c:y val="2.8727006801967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34-49A5-AE62-C2D5E6CCE773}"/>
                </c:ext>
              </c:extLst>
            </c:dLbl>
            <c:dLbl>
              <c:idx val="1"/>
              <c:layout>
                <c:manualLayout>
                  <c:x val="1.7314061858462289E-2"/>
                  <c:y val="-5.5704210305200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34-49A5-AE62-C2D5E6CCE773}"/>
                </c:ext>
              </c:extLst>
            </c:dLbl>
            <c:dLbl>
              <c:idx val="2"/>
              <c:layout>
                <c:manualLayout>
                  <c:x val="4.3285154646155793E-3"/>
                  <c:y val="3.734510884255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4-49A5-AE62-C2D5E6CCE773}"/>
                </c:ext>
              </c:extLst>
            </c:dLbl>
            <c:dLbl>
              <c:idx val="3"/>
              <c:layout>
                <c:manualLayout>
                  <c:x val="4.3285154646155793E-3"/>
                  <c:y val="-2.8727006801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4-49A5-AE62-C2D5E6CCE773}"/>
                </c:ext>
              </c:extLst>
            </c:dLbl>
            <c:dLbl>
              <c:idx val="4"/>
              <c:layout>
                <c:manualLayout>
                  <c:x val="-1.4428384882052459E-3"/>
                  <c:y val="1.7236204081180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4-49A5-AE62-C2D5E6CCE773}"/>
                </c:ext>
              </c:extLst>
            </c:dLbl>
            <c:dLbl>
              <c:idx val="5"/>
              <c:layout>
                <c:manualLayout>
                  <c:x val="1.1542707905641544E-2"/>
                  <c:y val="-2.010890476137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4-49A5-AE62-C2D5E6CCE773}"/>
                </c:ext>
              </c:extLst>
            </c:dLbl>
            <c:dLbl>
              <c:idx val="6"/>
              <c:layout>
                <c:manualLayout>
                  <c:x val="8.6570309292310528E-3"/>
                  <c:y val="-2.872700680196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4-49A5-AE62-C2D5E6CCE773}"/>
                </c:ext>
              </c:extLst>
            </c:dLbl>
            <c:dLbl>
              <c:idx val="8"/>
              <c:layout>
                <c:manualLayout>
                  <c:x val="5.7713539528207718E-3"/>
                  <c:y val="-3.159970748216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34-49A5-AE62-C2D5E6CCE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Sheet1!$A$75:$A$84</c:f>
              <c:strCache>
                <c:ptCount val="10"/>
                <c:pt idx="0">
                  <c:v>&gt;25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Sheet1!$B$75:$B$84</c:f>
              <c:numCache>
                <c:formatCode>0%</c:formatCode>
                <c:ptCount val="10"/>
                <c:pt idx="0">
                  <c:v>0.76</c:v>
                </c:pt>
                <c:pt idx="1">
                  <c:v>0.75</c:v>
                </c:pt>
                <c:pt idx="2">
                  <c:v>0.69</c:v>
                </c:pt>
                <c:pt idx="3">
                  <c:v>0.71</c:v>
                </c:pt>
                <c:pt idx="4">
                  <c:v>0.68</c:v>
                </c:pt>
                <c:pt idx="5">
                  <c:v>0.72</c:v>
                </c:pt>
                <c:pt idx="6">
                  <c:v>0.68</c:v>
                </c:pt>
                <c:pt idx="7">
                  <c:v>0.63</c:v>
                </c:pt>
                <c:pt idx="8">
                  <c:v>0.72</c:v>
                </c:pt>
                <c:pt idx="9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9A5-AE62-C2D5E6CCE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30019824"/>
        <c:axId val="832543216"/>
      </c:lineChart>
      <c:catAx>
        <c:axId val="53001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43216"/>
        <c:crosses val="autoZero"/>
        <c:auto val="1"/>
        <c:lblAlgn val="ctr"/>
        <c:lblOffset val="100"/>
        <c:noMultiLvlLbl val="0"/>
      </c:catAx>
      <c:valAx>
        <c:axId val="832543216"/>
        <c:scaling>
          <c:orientation val="minMax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1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Satisfaction Score - By Salary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Sheet1!$B$86</c:f>
              <c:strCache>
                <c:ptCount val="1"/>
                <c:pt idx="0">
                  <c:v>Satisfaction Score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5053930409354298E-3"/>
                  <c:y val="1.449384855959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0-4A51-934A-7226C23D25E9}"/>
                </c:ext>
              </c:extLst>
            </c:dLbl>
            <c:dLbl>
              <c:idx val="1"/>
              <c:layout>
                <c:manualLayout>
                  <c:x val="1.5053930409354298E-3"/>
                  <c:y val="1.449384855959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0-4A51-934A-7226C23D25E9}"/>
                </c:ext>
              </c:extLst>
            </c:dLbl>
            <c:dLbl>
              <c:idx val="2"/>
              <c:layout>
                <c:manualLayout>
                  <c:x val="3.0107860818708596E-3"/>
                  <c:y val="2.608892740727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0-4A51-934A-7226C23D25E9}"/>
                </c:ext>
              </c:extLst>
            </c:dLbl>
            <c:dLbl>
              <c:idx val="3"/>
              <c:layout>
                <c:manualLayout>
                  <c:x val="-3.0107860818708596E-3"/>
                  <c:y val="4.058277596687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90-4A51-934A-7226C23D25E9}"/>
                </c:ext>
              </c:extLst>
            </c:dLbl>
            <c:dLbl>
              <c:idx val="4"/>
              <c:layout>
                <c:manualLayout>
                  <c:x val="0"/>
                  <c:y val="2.608892740727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0-4A51-934A-7226C23D25E9}"/>
                </c:ext>
              </c:extLst>
            </c:dLbl>
            <c:dLbl>
              <c:idx val="5"/>
              <c:layout>
                <c:manualLayout>
                  <c:x val="3.0107860818707494E-3"/>
                  <c:y val="1.159507884767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0-4A51-934A-7226C23D2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Sheet1!$A$87:$A$93</c:f>
              <c:strCache>
                <c:ptCount val="7"/>
                <c:pt idx="0">
                  <c:v>$25,000 or less</c:v>
                </c:pt>
                <c:pt idx="1">
                  <c:v>$25,001 to $50,000</c:v>
                </c:pt>
                <c:pt idx="2">
                  <c:v>$50,001 to $75,000</c:v>
                </c:pt>
                <c:pt idx="3">
                  <c:v>$75,001 to $100,000</c:v>
                </c:pt>
                <c:pt idx="4">
                  <c:v>$100,001 to $125,000</c:v>
                </c:pt>
                <c:pt idx="5">
                  <c:v>$125,001 to $150,000</c:v>
                </c:pt>
                <c:pt idx="6">
                  <c:v>$150,001 or more</c:v>
                </c:pt>
              </c:strCache>
            </c:strRef>
          </c:cat>
          <c:val>
            <c:numRef>
              <c:f>Sheet1!$B$87:$B$93</c:f>
              <c:numCache>
                <c:formatCode>0%</c:formatCode>
                <c:ptCount val="7"/>
                <c:pt idx="0">
                  <c:v>0.57999999999999996</c:v>
                </c:pt>
                <c:pt idx="1">
                  <c:v>0.65</c:v>
                </c:pt>
                <c:pt idx="2">
                  <c:v>0.72</c:v>
                </c:pt>
                <c:pt idx="3">
                  <c:v>0.72</c:v>
                </c:pt>
                <c:pt idx="4">
                  <c:v>0.75</c:v>
                </c:pt>
                <c:pt idx="5">
                  <c:v>0.76</c:v>
                </c:pt>
                <c:pt idx="6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90-4A51-934A-7226C23D2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597504"/>
        <c:axId val="837701136"/>
      </c:lineChart>
      <c:catAx>
        <c:axId val="3995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701136"/>
        <c:crosses val="autoZero"/>
        <c:auto val="1"/>
        <c:lblAlgn val="ctr"/>
        <c:lblOffset val="100"/>
        <c:noMultiLvlLbl val="0"/>
      </c:catAx>
      <c:valAx>
        <c:axId val="8377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Satisfaction Score - By Supervisory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Sheet1!$B$95</c:f>
              <c:strCache>
                <c:ptCount val="1"/>
                <c:pt idx="0">
                  <c:v>Satisfaction Score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C8-475F-B50A-839080C02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Sheet1!$A$96:$A$97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Sheet1!$B$96:$B$97</c:f>
              <c:numCache>
                <c:formatCode>0%</c:formatCode>
                <c:ptCount val="2"/>
                <c:pt idx="0">
                  <c:v>0.73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8-475F-B50A-839080C02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226400"/>
        <c:axId val="295460224"/>
        <c:axId val="0"/>
      </c:bar3DChart>
      <c:catAx>
        <c:axId val="83422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460224"/>
        <c:crosses val="autoZero"/>
        <c:auto val="1"/>
        <c:lblAlgn val="ctr"/>
        <c:lblOffset val="100"/>
        <c:noMultiLvlLbl val="0"/>
      </c:catAx>
      <c:valAx>
        <c:axId val="295460224"/>
        <c:scaling>
          <c:orientation val="minMax"/>
          <c:max val="0.75000000000000011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22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8064A2">
            <a:lumMod val="5000"/>
            <a:lumOff val="95000"/>
          </a:srgbClr>
        </a:gs>
        <a:gs pos="74000">
          <a:srgbClr val="8064A2">
            <a:lumMod val="45000"/>
            <a:lumOff val="55000"/>
          </a:srgbClr>
        </a:gs>
        <a:gs pos="83000">
          <a:srgbClr val="8064A2">
            <a:lumMod val="45000"/>
            <a:lumOff val="55000"/>
          </a:srgbClr>
        </a:gs>
        <a:gs pos="100000">
          <a:srgbClr val="8064A2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Dimensions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303030303030304E-2"/>
          <c:y val="0.22635301800084706"/>
          <c:w val="0.95238095238095233"/>
          <c:h val="0.64164965669025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2018 UNC 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Sheet1!$B$1:$F$2</c:f>
              <c:strCache>
                <c:ptCount val="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0.76</c:v>
                </c:pt>
                <c:pt idx="1">
                  <c:v>0.73</c:v>
                </c:pt>
                <c:pt idx="2">
                  <c:v>0.72</c:v>
                </c:pt>
                <c:pt idx="3">
                  <c:v>0.67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8-4362-89DB-2605373D00EE}"/>
            </c:ext>
          </c:extLst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2018 WCU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Sheet1!$B$1:$F$2</c:f>
              <c:strCache>
                <c:ptCount val="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0.82</c:v>
                </c:pt>
                <c:pt idx="1">
                  <c:v>0.75</c:v>
                </c:pt>
                <c:pt idx="2">
                  <c:v>0.74</c:v>
                </c:pt>
                <c:pt idx="3">
                  <c:v>0.74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8-4362-89DB-2605373D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999328"/>
        <c:axId val="519291376"/>
      </c:barChart>
      <c:catAx>
        <c:axId val="5889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291376"/>
        <c:crosses val="autoZero"/>
        <c:auto val="0"/>
        <c:lblAlgn val="ctr"/>
        <c:lblOffset val="100"/>
        <c:noMultiLvlLbl val="0"/>
      </c:catAx>
      <c:valAx>
        <c:axId val="51929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9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Dimensions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2018 UNC 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Sheet1!$B$8:$F$8</c:f>
              <c:strCache>
                <c:ptCount val="5"/>
                <c:pt idx="0">
                  <c:v>Teaching Environment</c:v>
                </c:pt>
                <c:pt idx="1">
                  <c:v>Senior Leadership</c:v>
                </c:pt>
                <c:pt idx="2">
                  <c:v>Shared Governance</c:v>
                </c:pt>
                <c:pt idx="3">
                  <c:v>Faculty, Administration &amp; Staff Relations</c:v>
                </c:pt>
                <c:pt idx="4">
                  <c:v>Collaboration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0.65</c:v>
                </c:pt>
                <c:pt idx="1">
                  <c:v>0.57999999999999996</c:v>
                </c:pt>
                <c:pt idx="2">
                  <c:v>0.56000000000000005</c:v>
                </c:pt>
                <c:pt idx="3">
                  <c:v>0.56000000000000005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6-467D-AFEA-02B68B96FDC4}"/>
            </c:ext>
          </c:extLst>
        </c:ser>
        <c:ser>
          <c:idx val="2"/>
          <c:order val="1"/>
          <c:tx>
            <c:strRef>
              <c:f>Sheet1!$A$11</c:f>
              <c:strCache>
                <c:ptCount val="1"/>
                <c:pt idx="0">
                  <c:v>2018 WCU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Sheet1!$B$8:$F$8</c:f>
              <c:strCache>
                <c:ptCount val="5"/>
                <c:pt idx="0">
                  <c:v>Teaching Environment</c:v>
                </c:pt>
                <c:pt idx="1">
                  <c:v>Senior Leadership</c:v>
                </c:pt>
                <c:pt idx="2">
                  <c:v>Shared Governance</c:v>
                </c:pt>
                <c:pt idx="3">
                  <c:v>Faculty, Administration &amp; Staff Relations</c:v>
                </c:pt>
                <c:pt idx="4">
                  <c:v>Collaboration</c:v>
                </c:pt>
              </c:strCache>
            </c:strRef>
          </c:cat>
          <c:val>
            <c:numRef>
              <c:f>Sheet1!$B$11:$F$11</c:f>
              <c:numCache>
                <c:formatCode>0%</c:formatCode>
                <c:ptCount val="5"/>
                <c:pt idx="0">
                  <c:v>0.72</c:v>
                </c:pt>
                <c:pt idx="1">
                  <c:v>0.71</c:v>
                </c:pt>
                <c:pt idx="2">
                  <c:v>0.7</c:v>
                </c:pt>
                <c:pt idx="3">
                  <c:v>0.64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6-467D-AFEA-02B68B96FD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495952"/>
        <c:axId val="649474208"/>
      </c:barChart>
      <c:catAx>
        <c:axId val="52149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474208"/>
        <c:crosses val="autoZero"/>
        <c:auto val="1"/>
        <c:lblAlgn val="ctr"/>
        <c:lblOffset val="100"/>
        <c:noMultiLvlLbl val="0"/>
      </c:catAx>
      <c:valAx>
        <c:axId val="64947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49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763993-89CB-7745-915D-7E0FED36898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0CF954-78B6-D648-A93C-8D94A6C3B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F954-78B6-D648-A93C-8D94A6C3B2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27A91F-189A-46E9-9943-A7BBC067091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srgbClr val="4F1E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2A844-53FE-45F3-A2FA-C1C52A523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0" y="2191776"/>
            <a:ext cx="3429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2075688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09889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2" y="2075689"/>
            <a:ext cx="3890915" cy="288950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8671" y="2075689"/>
            <a:ext cx="3861936" cy="288950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3052795" y="2076968"/>
            <a:ext cx="13190" cy="303402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88113" y="2076968"/>
            <a:ext cx="4395" cy="303402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01077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7596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6132" y="4958261"/>
            <a:ext cx="1244600" cy="50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6" y="2040552"/>
            <a:ext cx="8422633" cy="2706624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54122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6" y="2040552"/>
            <a:ext cx="8422633" cy="2706624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61978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232133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3797"/>
            <a:ext cx="8503920" cy="7278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</a:t>
            </a:r>
          </a:p>
        </p:txBody>
      </p:sp>
    </p:spTree>
    <p:extLst>
      <p:ext uri="{BB962C8B-B14F-4D97-AF65-F5344CB8AC3E}">
        <p14:creationId xmlns:p14="http://schemas.microsoft.com/office/powerpoint/2010/main" val="76498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08767" y="2040799"/>
            <a:ext cx="0" cy="313689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93752" y="2065494"/>
            <a:ext cx="4996359" cy="30524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040798"/>
            <a:ext cx="250226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baseline="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8521" y="2051539"/>
            <a:ext cx="0" cy="3272693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332" y="2051539"/>
            <a:ext cx="2431256" cy="3272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1454" y="2051538"/>
            <a:ext cx="2351942" cy="3272693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261" y="2051538"/>
            <a:ext cx="2351942" cy="3265716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6329" y="2051539"/>
            <a:ext cx="0" cy="3272693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3429238"/>
            <a:ext cx="9144000" cy="467497"/>
          </a:xfrm>
          <a:prstGeom prst="rect">
            <a:avLst/>
          </a:prstGeom>
          <a:solidFill>
            <a:srgbClr val="BAA06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897261"/>
            <a:ext cx="9144000" cy="1828800"/>
          </a:xfrm>
          <a:prstGeom prst="rect">
            <a:avLst/>
          </a:prstGeom>
          <a:solidFill>
            <a:srgbClr val="4F1E8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1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3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7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5176" y="3456967"/>
            <a:ext cx="8566088" cy="412038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567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0" y="1"/>
            <a:ext cx="9144000" cy="3384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320790"/>
            <a:ext cx="9144000" cy="576472"/>
          </a:xfrm>
          <a:prstGeom prst="rect">
            <a:avLst/>
          </a:prstGeom>
          <a:solidFill>
            <a:srgbClr val="BAA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897261"/>
            <a:ext cx="9144000" cy="18288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1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3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7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1389" y="3333674"/>
            <a:ext cx="8566088" cy="550706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You can try it with a different photo above.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1F7C-F1FF-461F-B0B6-DC4E57CEF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901" y="2171700"/>
            <a:ext cx="3365500" cy="1371600"/>
          </a:xfrm>
          <a:prstGeom prst="rect">
            <a:avLst/>
          </a:prstGeom>
        </p:spPr>
      </p:pic>
      <p:sp>
        <p:nvSpPr>
          <p:cNvPr id="2" name="Right Triangle 1"/>
          <p:cNvSpPr/>
          <p:nvPr userDrawn="1"/>
        </p:nvSpPr>
        <p:spPr>
          <a:xfrm>
            <a:off x="2" y="4158902"/>
            <a:ext cx="5519721" cy="155609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542172" y="3272694"/>
            <a:ext cx="7601828" cy="2442308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8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3543300" y="1939194"/>
            <a:ext cx="0" cy="1832708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101" y="2000408"/>
            <a:ext cx="1671923" cy="1710278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The End</a:t>
            </a:r>
          </a:p>
        </p:txBody>
      </p:sp>
      <p:sp>
        <p:nvSpPr>
          <p:cNvPr id="12" name="Text Placeholder 2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8577" y="2064174"/>
            <a:ext cx="3502230" cy="1582748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This concludes our PowerPoint presentation on PowerPoint presentations.  We hope you’ve enjoyed viewing it as much as we’ve enjoyed creating this</a:t>
            </a:r>
          </a:p>
        </p:txBody>
      </p:sp>
    </p:spTree>
    <p:extLst>
      <p:ext uri="{BB962C8B-B14F-4D97-AF65-F5344CB8AC3E}">
        <p14:creationId xmlns:p14="http://schemas.microsoft.com/office/powerpoint/2010/main" val="1287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5145206" y="1392072"/>
            <a:ext cx="0" cy="2866029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1555845"/>
            <a:ext cx="3944203" cy="2579427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Alt version with more title text</a:t>
            </a:r>
          </a:p>
        </p:txBody>
      </p:sp>
      <p:sp>
        <p:nvSpPr>
          <p:cNvPr id="12" name="Text Placeholder 2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4516" y="1555845"/>
            <a:ext cx="2927403" cy="2579427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Body copy would go here and be around the same size as the headline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2" y="4158902"/>
            <a:ext cx="5519721" cy="155609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1542172" y="3272694"/>
            <a:ext cx="7601828" cy="2442308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1943451"/>
            <a:ext cx="8503920" cy="1209182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Here’s an </a:t>
            </a:r>
            <a:r>
              <a:rPr lang="en-US" dirty="0" err="1"/>
              <a:t>aLt</a:t>
            </a:r>
            <a:r>
              <a:rPr lang="en-US" dirty="0"/>
              <a:t> Title Slide</a:t>
            </a:r>
            <a:br>
              <a:rPr lang="en-US" dirty="0"/>
            </a:br>
            <a:r>
              <a:rPr lang="en-US" dirty="0"/>
              <a:t>Use it to call for questions at the end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408" y="1965961"/>
            <a:ext cx="7187184" cy="1444752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Text/Title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6385485" y="4310530"/>
            <a:ext cx="2758515" cy="1404470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3331" y="4687284"/>
            <a:ext cx="1677035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1" y="4486890"/>
            <a:ext cx="5088194" cy="1249170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1941871" y="3715144"/>
            <a:ext cx="7202128" cy="201502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8408" y="1412748"/>
            <a:ext cx="7187184" cy="1444752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7096" y="4613378"/>
            <a:ext cx="1768196" cy="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404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4023360"/>
            <a:ext cx="91440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4379977"/>
            <a:ext cx="8503920" cy="978408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26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404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4023360"/>
            <a:ext cx="9144000" cy="169164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4379977"/>
            <a:ext cx="8503920" cy="978408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3808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844" y="1780679"/>
            <a:ext cx="8328847" cy="2929486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09666"/>
            <a:ext cx="8503920" cy="1054586"/>
          </a:xfrm>
        </p:spPr>
        <p:txBody>
          <a:bodyPr anchor="ctr" anchorCtr="0"/>
          <a:lstStyle>
            <a:lvl1pPr marL="0" marR="0" indent="0" algn="l" defTabSz="41148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60" kern="1200" cap="all" dirty="0">
                <a:solidFill>
                  <a:srgbClr val="623393"/>
                </a:solidFill>
                <a:latin typeface="FreightSans Pro Semibold" panose="02000603040000020004" pitchFamily="50" charset="0"/>
                <a:ea typeface="+mn-ea"/>
                <a:cs typeface="FreightSans Pro Semibold" panose="02000603040000020004" pitchFamily="50" charset="0"/>
              </a:defRPr>
            </a:lvl1pPr>
          </a:lstStyle>
          <a:p>
            <a:pPr marL="0" marR="0" lvl="0" indent="0" algn="l" defTabSz="411480" rtl="0" eaLnBrk="1" fontAlgn="auto" latinLnBrk="0" hangingPunct="1">
              <a:lnSpc>
                <a:spcPts val="3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0" b="0" i="0" u="none" strike="noStrike" kern="1200" cap="all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This is a spot for a title that is long enough for two lines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0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09664"/>
            <a:ext cx="8503920" cy="105156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90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1780680"/>
            <a:ext cx="3883936" cy="288950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2839" y="1780680"/>
            <a:ext cx="3949637" cy="288950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36572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980635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09664"/>
            <a:ext cx="8503920" cy="105156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780680"/>
            <a:ext cx="2377440" cy="2971800"/>
          </a:xfrm>
        </p:spPr>
        <p:txBody>
          <a:bodyPr wrap="square" numCol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27122" y="1780680"/>
            <a:ext cx="2377440" cy="29718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60124" y="1780680"/>
            <a:ext cx="2377440" cy="29718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27F30-1EBD-40C8-933D-B9881F691BA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srgbClr val="4F1E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55" r:id="rId5"/>
    <p:sldLayoutId id="2147483686" r:id="rId6"/>
    <p:sldLayoutId id="2147483656" r:id="rId7"/>
    <p:sldLayoutId id="2147483657" r:id="rId8"/>
    <p:sldLayoutId id="2147483658" r:id="rId9"/>
    <p:sldLayoutId id="2147483659" r:id="rId10"/>
    <p:sldLayoutId id="2147483667" r:id="rId11"/>
    <p:sldLayoutId id="2147483660" r:id="rId12"/>
    <p:sldLayoutId id="2147483685" r:id="rId13"/>
    <p:sldLayoutId id="2147483661" r:id="rId14"/>
    <p:sldLayoutId id="2147483662" r:id="rId15"/>
    <p:sldLayoutId id="2147483663" r:id="rId16"/>
    <p:sldLayoutId id="2147483668" r:id="rId17"/>
    <p:sldLayoutId id="2147483665" r:id="rId18"/>
    <p:sldLayoutId id="2147483671" r:id="rId19"/>
    <p:sldLayoutId id="2147483666" r:id="rId20"/>
    <p:sldLayoutId id="2147483670" r:id="rId21"/>
    <p:sldLayoutId id="2147483669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960" kern="1200">
          <a:solidFill>
            <a:srgbClr val="623393"/>
          </a:solidFill>
          <a:latin typeface="FreightMacro Pro Semibold" panose="02000603040000020004" pitchFamily="50" charset="0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8408" y="1412748"/>
            <a:ext cx="7187184" cy="1876862"/>
          </a:xfrm>
        </p:spPr>
        <p:txBody>
          <a:bodyPr>
            <a:normAutofit fontScale="55000" lnSpcReduction="20000"/>
          </a:bodyPr>
          <a:lstStyle/>
          <a:p>
            <a:r>
              <a:rPr lang="en-US" sz="6400" dirty="0"/>
              <a:t>2018 UNC System Employee Engagement Survey</a:t>
            </a:r>
          </a:p>
          <a:p>
            <a:endParaRPr lang="en-US" dirty="0"/>
          </a:p>
          <a:p>
            <a:r>
              <a:rPr lang="en-US" sz="5900" dirty="0"/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149831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87F05C-C0D3-4B4A-869C-8044B1B7F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05849"/>
              </p:ext>
            </p:extLst>
          </p:nvPr>
        </p:nvGraphicFramePr>
        <p:xfrm>
          <a:off x="365760" y="357808"/>
          <a:ext cx="8404528" cy="427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51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3BFE1-7047-47A5-857A-C9DA6A3AB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64847"/>
              </p:ext>
            </p:extLst>
          </p:nvPr>
        </p:nvGraphicFramePr>
        <p:xfrm>
          <a:off x="389613" y="349857"/>
          <a:ext cx="8396578" cy="432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42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064A2">
                <a:lumMod val="5000"/>
                <a:lumOff val="95000"/>
              </a:srgbClr>
            </a:gs>
            <a:gs pos="74000">
              <a:srgbClr val="8064A2">
                <a:lumMod val="45000"/>
                <a:lumOff val="55000"/>
              </a:srgbClr>
            </a:gs>
            <a:gs pos="83000">
              <a:srgbClr val="8064A2">
                <a:lumMod val="45000"/>
                <a:lumOff val="55000"/>
              </a:srgbClr>
            </a:gs>
            <a:gs pos="100000">
              <a:srgbClr val="8064A2">
                <a:lumMod val="30000"/>
                <a:lumOff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E890B6-D0ED-4677-A528-B5D3F5F43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79905"/>
              </p:ext>
            </p:extLst>
          </p:nvPr>
        </p:nvGraphicFramePr>
        <p:xfrm>
          <a:off x="262393" y="262393"/>
          <a:ext cx="8436334" cy="43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03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A75C60-3A1C-48BC-B8A8-D9CCBA4C2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603839"/>
              </p:ext>
            </p:extLst>
          </p:nvPr>
        </p:nvGraphicFramePr>
        <p:xfrm>
          <a:off x="79513" y="270343"/>
          <a:ext cx="8802094" cy="443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83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BC348A-81D0-4A2E-B3CB-409517D09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839226"/>
              </p:ext>
            </p:extLst>
          </p:nvPr>
        </p:nvGraphicFramePr>
        <p:xfrm>
          <a:off x="294197" y="326004"/>
          <a:ext cx="8436335" cy="438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78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87EFDB-7785-462B-AFAF-882901699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83641"/>
              </p:ext>
            </p:extLst>
          </p:nvPr>
        </p:nvGraphicFramePr>
        <p:xfrm>
          <a:off x="556591" y="246490"/>
          <a:ext cx="8181892" cy="437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59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F99143-5955-499C-92FD-9161EC504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70087"/>
              </p:ext>
            </p:extLst>
          </p:nvPr>
        </p:nvGraphicFramePr>
        <p:xfrm>
          <a:off x="480278" y="111318"/>
          <a:ext cx="7370956" cy="440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12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64E53C-B77E-4DDF-9C18-F5B0CABCA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727988"/>
              </p:ext>
            </p:extLst>
          </p:nvPr>
        </p:nvGraphicFramePr>
        <p:xfrm>
          <a:off x="481538" y="174928"/>
          <a:ext cx="7694341" cy="44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48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B16E7A-28D3-4304-A785-0EFB57E49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727796"/>
              </p:ext>
            </p:extLst>
          </p:nvPr>
        </p:nvGraphicFramePr>
        <p:xfrm>
          <a:off x="350730" y="127221"/>
          <a:ext cx="8118088" cy="415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38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C99E78-0A0D-4E6E-A6A7-BA5F83A2E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767244"/>
              </p:ext>
            </p:extLst>
          </p:nvPr>
        </p:nvGraphicFramePr>
        <p:xfrm>
          <a:off x="333955" y="326004"/>
          <a:ext cx="8404528" cy="443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41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B432E4-57CC-4923-BE2D-E763A6056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Engagement Survey Project &amp; Survey Instrument</a:t>
            </a:r>
          </a:p>
          <a:p>
            <a:r>
              <a:rPr lang="en-US" sz="2800" dirty="0"/>
              <a:t>Key Findings &amp; Trends</a:t>
            </a:r>
          </a:p>
          <a:p>
            <a:r>
              <a:rPr lang="en-US" sz="2800" dirty="0"/>
              <a:t>Next Steps/Action Planning</a:t>
            </a:r>
          </a:p>
          <a:p>
            <a:r>
              <a:rPr lang="en-US" sz="2800" dirty="0"/>
              <a:t>Q &amp; 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4EBF13-CDEB-48A4-AADD-56DDE7E88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3665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B32C13-A17D-49D5-B30C-AC54FFCF8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727163"/>
              </p:ext>
            </p:extLst>
          </p:nvPr>
        </p:nvGraphicFramePr>
        <p:xfrm>
          <a:off x="564542" y="453224"/>
          <a:ext cx="7959255" cy="419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572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F21C2D-A46B-42F1-B4B2-D6517ECD0A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Response rates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678FE3-A0CA-4817-9D07-578990560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74275"/>
              </p:ext>
            </p:extLst>
          </p:nvPr>
        </p:nvGraphicFramePr>
        <p:xfrm>
          <a:off x="985962" y="1391478"/>
          <a:ext cx="6973296" cy="331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543">
                  <a:extLst>
                    <a:ext uri="{9D8B030D-6E8A-4147-A177-3AD203B41FA5}">
                      <a16:colId xmlns:a16="http://schemas.microsoft.com/office/drawing/2014/main" val="3445047656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2496716319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2771807682"/>
                    </a:ext>
                  </a:extLst>
                </a:gridCol>
                <a:gridCol w="1755251">
                  <a:extLst>
                    <a:ext uri="{9D8B030D-6E8A-4147-A177-3AD203B41FA5}">
                      <a16:colId xmlns:a16="http://schemas.microsoft.com/office/drawing/2014/main" val="3415211847"/>
                    </a:ext>
                  </a:extLst>
                </a:gridCol>
              </a:tblGrid>
              <a:tr h="663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Job Category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Responded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Percentage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23293"/>
                  </a:ext>
                </a:extLst>
              </a:tr>
              <a:tr h="663067">
                <a:tc>
                  <a:txBody>
                    <a:bodyPr/>
                    <a:lstStyle/>
                    <a:p>
                      <a:r>
                        <a:rPr lang="en-US" sz="2000" b="1" dirty="0"/>
                        <a:t>EHRA NF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68%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76770"/>
                  </a:ext>
                </a:extLst>
              </a:tr>
              <a:tr h="663067">
                <a:tc>
                  <a:txBody>
                    <a:bodyPr/>
                    <a:lstStyle/>
                    <a:p>
                      <a:r>
                        <a:rPr lang="en-US" sz="2000" b="1" dirty="0"/>
                        <a:t>SHRA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63631"/>
                  </a:ext>
                </a:extLst>
              </a:tr>
              <a:tr h="663067">
                <a:tc>
                  <a:txBody>
                    <a:bodyPr/>
                    <a:lstStyle/>
                    <a:p>
                      <a:r>
                        <a:rPr lang="en-US" sz="2000" b="1" dirty="0"/>
                        <a:t>Faculty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3175"/>
                  </a:ext>
                </a:extLst>
              </a:tr>
              <a:tr h="663067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1,493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2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FD1C-C4D4-4ED7-BF44-37D96A41D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Top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B8BE20-9E84-4702-A34D-951728B0F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67136"/>
              </p:ext>
            </p:extLst>
          </p:nvPr>
        </p:nvGraphicFramePr>
        <p:xfrm>
          <a:off x="854927" y="1405054"/>
          <a:ext cx="7709210" cy="3278456"/>
        </p:xfrm>
        <a:graphic>
          <a:graphicData uri="http://schemas.openxmlformats.org/drawingml/2006/table">
            <a:tbl>
              <a:tblPr firstRow="1" firstCol="1" bandRow="1"/>
              <a:tblGrid>
                <a:gridCol w="430685">
                  <a:extLst>
                    <a:ext uri="{9D8B030D-6E8A-4147-A177-3AD203B41FA5}">
                      <a16:colId xmlns:a16="http://schemas.microsoft.com/office/drawing/2014/main" val="906097830"/>
                    </a:ext>
                  </a:extLst>
                </a:gridCol>
                <a:gridCol w="5290564">
                  <a:extLst>
                    <a:ext uri="{9D8B030D-6E8A-4147-A177-3AD203B41FA5}">
                      <a16:colId xmlns:a16="http://schemas.microsoft.com/office/drawing/2014/main" val="1389337189"/>
                    </a:ext>
                  </a:extLst>
                </a:gridCol>
                <a:gridCol w="1066126">
                  <a:extLst>
                    <a:ext uri="{9D8B030D-6E8A-4147-A177-3AD203B41FA5}">
                      <a16:colId xmlns:a16="http://schemas.microsoft.com/office/drawing/2014/main" val="4073737985"/>
                    </a:ext>
                  </a:extLst>
                </a:gridCol>
                <a:gridCol w="921835">
                  <a:extLst>
                    <a:ext uri="{9D8B030D-6E8A-4147-A177-3AD203B41FA5}">
                      <a16:colId xmlns:a16="http://schemas.microsoft.com/office/drawing/2014/main" val="4111337697"/>
                    </a:ext>
                  </a:extLst>
                </a:gridCol>
              </a:tblGrid>
              <a:tr h="57791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15787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how my job contributes to this institution’s mission.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18801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 actively contributes to the community.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887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given the responsibility and freedom to do my job.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81506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institution takes reasonable steps to provide a safe and secure environment for the campus.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93279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a good relationship with my supervisor/department chair.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737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8F5C75-2835-41B2-8741-75C59C5B591E}"/>
              </a:ext>
            </a:extLst>
          </p:cNvPr>
          <p:cNvSpPr txBox="1"/>
          <p:nvPr/>
        </p:nvSpPr>
        <p:spPr>
          <a:xfrm>
            <a:off x="2393795" y="4616605"/>
            <a:ext cx="4795025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Statements are sorted by highest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168826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E15A4-31E6-4807-B22B-57E224471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Top ten statements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E54CAF-9407-4991-8E60-ACC3E77C7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96425"/>
              </p:ext>
            </p:extLst>
          </p:nvPr>
        </p:nvGraphicFramePr>
        <p:xfrm>
          <a:off x="639336" y="1271239"/>
          <a:ext cx="7909932" cy="3412274"/>
        </p:xfrm>
        <a:graphic>
          <a:graphicData uri="http://schemas.openxmlformats.org/drawingml/2006/table">
            <a:tbl>
              <a:tblPr firstRow="1" firstCol="1" bandRow="1"/>
              <a:tblGrid>
                <a:gridCol w="440353">
                  <a:extLst>
                    <a:ext uri="{9D8B030D-6E8A-4147-A177-3AD203B41FA5}">
                      <a16:colId xmlns:a16="http://schemas.microsoft.com/office/drawing/2014/main" val="2728459373"/>
                    </a:ext>
                  </a:extLst>
                </a:gridCol>
                <a:gridCol w="5409342">
                  <a:extLst>
                    <a:ext uri="{9D8B030D-6E8A-4147-A177-3AD203B41FA5}">
                      <a16:colId xmlns:a16="http://schemas.microsoft.com/office/drawing/2014/main" val="3371899863"/>
                    </a:ext>
                  </a:extLst>
                </a:gridCol>
                <a:gridCol w="1078930">
                  <a:extLst>
                    <a:ext uri="{9D8B030D-6E8A-4147-A177-3AD203B41FA5}">
                      <a16:colId xmlns:a16="http://schemas.microsoft.com/office/drawing/2014/main" val="157489826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1058805791"/>
                    </a:ext>
                  </a:extLst>
                </a:gridCol>
              </a:tblGrid>
              <a:tr h="6015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28636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proud to be part of this institution.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00957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job makes good use of my skills and abilities.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64635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Overall, my department is a good place to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484675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things considered, this is a great place to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54582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supervisor/department chair support my efforts to balance my work and personal life.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7172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E79431A-84C9-4AF9-8E92-1E3518475E41}"/>
              </a:ext>
            </a:extLst>
          </p:cNvPr>
          <p:cNvSpPr/>
          <p:nvPr/>
        </p:nvSpPr>
        <p:spPr>
          <a:xfrm>
            <a:off x="2271132" y="4683513"/>
            <a:ext cx="4572000" cy="4592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highest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240735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58FD6-6D30-4A83-9EAC-C9F231C7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Bottom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712FE2-73CE-44E2-90F6-466B392CD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05881"/>
              </p:ext>
            </p:extLst>
          </p:nvPr>
        </p:nvGraphicFramePr>
        <p:xfrm>
          <a:off x="527821" y="1256370"/>
          <a:ext cx="7969408" cy="3442011"/>
        </p:xfrm>
        <a:graphic>
          <a:graphicData uri="http://schemas.openxmlformats.org/drawingml/2006/table">
            <a:tbl>
              <a:tblPr firstRow="1" firstCol="1" bandRow="1"/>
              <a:tblGrid>
                <a:gridCol w="446396">
                  <a:extLst>
                    <a:ext uri="{9D8B030D-6E8A-4147-A177-3AD203B41FA5}">
                      <a16:colId xmlns:a16="http://schemas.microsoft.com/office/drawing/2014/main" val="1224922147"/>
                    </a:ext>
                  </a:extLst>
                </a:gridCol>
                <a:gridCol w="5483581">
                  <a:extLst>
                    <a:ext uri="{9D8B030D-6E8A-4147-A177-3AD203B41FA5}">
                      <a16:colId xmlns:a16="http://schemas.microsoft.com/office/drawing/2014/main" val="1893768504"/>
                    </a:ext>
                  </a:extLst>
                </a:gridCol>
                <a:gridCol w="1028387">
                  <a:extLst>
                    <a:ext uri="{9D8B030D-6E8A-4147-A177-3AD203B41FA5}">
                      <a16:colId xmlns:a16="http://schemas.microsoft.com/office/drawing/2014/main" val="223605134"/>
                    </a:ext>
                  </a:extLst>
                </a:gridCol>
                <a:gridCol w="1011044">
                  <a:extLst>
                    <a:ext uri="{9D8B030D-6E8A-4147-A177-3AD203B41FA5}">
                      <a16:colId xmlns:a16="http://schemas.microsoft.com/office/drawing/2014/main" val="1772103239"/>
                    </a:ext>
                  </a:extLst>
                </a:gridCol>
              </a:tblGrid>
              <a:tr h="606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33474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paid fairly for my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53703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department has adequate faculty/staff to achieve our goals.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5040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recognition and awards programs are meaningful to 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411986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 of low performance are addressed in my department.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44343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that affect me are discussed prior to being implemented.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796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5EAF836-3305-4576-ABCC-85DFE7954379}"/>
              </a:ext>
            </a:extLst>
          </p:cNvPr>
          <p:cNvSpPr/>
          <p:nvPr/>
        </p:nvSpPr>
        <p:spPr>
          <a:xfrm>
            <a:off x="2271132" y="4683513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lowest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99678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82A7-1B7F-4669-83DF-AA71B525C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Bottom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7A1B5-5692-436B-A323-EEE5EB51F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93040"/>
              </p:ext>
            </p:extLst>
          </p:nvPr>
        </p:nvGraphicFramePr>
        <p:xfrm>
          <a:off x="617034" y="1315844"/>
          <a:ext cx="7895064" cy="3397404"/>
        </p:xfrm>
        <a:graphic>
          <a:graphicData uri="http://schemas.openxmlformats.org/drawingml/2006/table">
            <a:tbl>
              <a:tblPr firstRow="1" firstCol="1" bandRow="1"/>
              <a:tblGrid>
                <a:gridCol w="438338">
                  <a:extLst>
                    <a:ext uri="{9D8B030D-6E8A-4147-A177-3AD203B41FA5}">
                      <a16:colId xmlns:a16="http://schemas.microsoft.com/office/drawing/2014/main" val="1890901483"/>
                    </a:ext>
                  </a:extLst>
                </a:gridCol>
                <a:gridCol w="5384598">
                  <a:extLst>
                    <a:ext uri="{9D8B030D-6E8A-4147-A177-3AD203B41FA5}">
                      <a16:colId xmlns:a16="http://schemas.microsoft.com/office/drawing/2014/main" val="1274807417"/>
                    </a:ext>
                  </a:extLst>
                </a:gridCol>
                <a:gridCol w="1113123">
                  <a:extLst>
                    <a:ext uri="{9D8B030D-6E8A-4147-A177-3AD203B41FA5}">
                      <a16:colId xmlns:a16="http://schemas.microsoft.com/office/drawing/2014/main" val="1647654381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1219371288"/>
                    </a:ext>
                  </a:extLst>
                </a:gridCol>
              </a:tblGrid>
              <a:tr h="5988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86171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Promotions in my department are based on a person’s ability.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50172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review process accurately measures my job performance.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35401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institution’s benefits meet my needs.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4627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regular and open communication among faculty, administration, and staff.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95840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regularly recognized for my contributions.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0806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EBD523-E8CA-4023-9669-49AF7ED2E3DE}"/>
              </a:ext>
            </a:extLst>
          </p:cNvPr>
          <p:cNvSpPr/>
          <p:nvPr/>
        </p:nvSpPr>
        <p:spPr>
          <a:xfrm>
            <a:off x="2271132" y="4683513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lowest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201327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30DF-E431-44D2-A8FB-7FDB83A1D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Barometer statements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BDBC72-1893-410E-B65D-5EAAD6FCC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15455"/>
              </p:ext>
            </p:extLst>
          </p:nvPr>
        </p:nvGraphicFramePr>
        <p:xfrm>
          <a:off x="706244" y="1375317"/>
          <a:ext cx="7624296" cy="2613917"/>
        </p:xfrm>
        <a:graphic>
          <a:graphicData uri="http://schemas.openxmlformats.org/drawingml/2006/table">
            <a:tbl>
              <a:tblPr firstRow="1" firstCol="1" bandRow="1"/>
              <a:tblGrid>
                <a:gridCol w="311785">
                  <a:extLst>
                    <a:ext uri="{9D8B030D-6E8A-4147-A177-3AD203B41FA5}">
                      <a16:colId xmlns:a16="http://schemas.microsoft.com/office/drawing/2014/main" val="4081343926"/>
                    </a:ext>
                  </a:extLst>
                </a:gridCol>
                <a:gridCol w="5147039">
                  <a:extLst>
                    <a:ext uri="{9D8B030D-6E8A-4147-A177-3AD203B41FA5}">
                      <a16:colId xmlns:a16="http://schemas.microsoft.com/office/drawing/2014/main" val="2007842139"/>
                    </a:ext>
                  </a:extLst>
                </a:gridCol>
                <a:gridCol w="1094955">
                  <a:extLst>
                    <a:ext uri="{9D8B030D-6E8A-4147-A177-3AD203B41FA5}">
                      <a16:colId xmlns:a16="http://schemas.microsoft.com/office/drawing/2014/main" val="1424808474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2849525431"/>
                    </a:ext>
                  </a:extLst>
                </a:gridCol>
              </a:tblGrid>
              <a:tr h="6871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83100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Overall, my department is a good place to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091066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things considered, this is a great place to 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02375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institution’s culture is special – something you don’t find just anywhere.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37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62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E30DF-F546-471D-BEE6-54C20C7DF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Institutional Pride/Culture</a:t>
            </a:r>
          </a:p>
          <a:p>
            <a:r>
              <a:rPr lang="en-US" sz="2400" dirty="0"/>
              <a:t>Job Satisfaction/Supervisory Support</a:t>
            </a:r>
          </a:p>
          <a:p>
            <a:r>
              <a:rPr lang="en-US" sz="2400" dirty="0"/>
              <a:t>Job Fit, Autonomy &amp; Connection to Mission</a:t>
            </a:r>
          </a:p>
          <a:p>
            <a:r>
              <a:rPr lang="en-US" sz="2400" dirty="0"/>
              <a:t>Senior Leadership</a:t>
            </a:r>
          </a:p>
          <a:p>
            <a:r>
              <a:rPr lang="en-US" sz="2400" dirty="0"/>
              <a:t>Professional Development</a:t>
            </a:r>
          </a:p>
          <a:p>
            <a:r>
              <a:rPr lang="en-US" sz="2400" dirty="0"/>
              <a:t>Diversity, Equity &amp;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CF739-60B1-423C-8432-F27DD55A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246604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08B829-53C2-4E03-A75E-5185D4C28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Resource Constraints</a:t>
            </a:r>
          </a:p>
          <a:p>
            <a:r>
              <a:rPr lang="en-US" sz="2400" dirty="0"/>
              <a:t>Work/Life Balance</a:t>
            </a:r>
          </a:p>
          <a:p>
            <a:r>
              <a:rPr lang="en-US" sz="2400" dirty="0"/>
              <a:t>Performance Management/Accountability</a:t>
            </a:r>
          </a:p>
          <a:p>
            <a:r>
              <a:rPr lang="en-US" sz="2400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CE2B-BCFB-412C-B0D8-E4B21F24A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4505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7A1D9-39D7-47FA-8554-35BE27F78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13" y="130524"/>
            <a:ext cx="8787904" cy="105458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Benefits Survey statements – Positive responses by employee type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6104E5-2D30-489E-9CA5-83FB45DF7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20606"/>
              </p:ext>
            </p:extLst>
          </p:nvPr>
        </p:nvGraphicFramePr>
        <p:xfrm>
          <a:off x="438614" y="929269"/>
          <a:ext cx="8251903" cy="3844051"/>
        </p:xfrm>
        <a:graphic>
          <a:graphicData uri="http://schemas.openxmlformats.org/drawingml/2006/table">
            <a:tbl>
              <a:tblPr/>
              <a:tblGrid>
                <a:gridCol w="2535044">
                  <a:extLst>
                    <a:ext uri="{9D8B030D-6E8A-4147-A177-3AD203B41FA5}">
                      <a16:colId xmlns:a16="http://schemas.microsoft.com/office/drawing/2014/main" val="400540702"/>
                    </a:ext>
                  </a:extLst>
                </a:gridCol>
                <a:gridCol w="1129991">
                  <a:extLst>
                    <a:ext uri="{9D8B030D-6E8A-4147-A177-3AD203B41FA5}">
                      <a16:colId xmlns:a16="http://schemas.microsoft.com/office/drawing/2014/main" val="255599084"/>
                    </a:ext>
                  </a:extLst>
                </a:gridCol>
                <a:gridCol w="1085385">
                  <a:extLst>
                    <a:ext uri="{9D8B030D-6E8A-4147-A177-3AD203B41FA5}">
                      <a16:colId xmlns:a16="http://schemas.microsoft.com/office/drawing/2014/main" val="4191043820"/>
                    </a:ext>
                  </a:extLst>
                </a:gridCol>
                <a:gridCol w="1056953">
                  <a:extLst>
                    <a:ext uri="{9D8B030D-6E8A-4147-A177-3AD203B41FA5}">
                      <a16:colId xmlns:a16="http://schemas.microsoft.com/office/drawing/2014/main" val="2412933398"/>
                    </a:ext>
                  </a:extLst>
                </a:gridCol>
                <a:gridCol w="1046911">
                  <a:extLst>
                    <a:ext uri="{9D8B030D-6E8A-4147-A177-3AD203B41FA5}">
                      <a16:colId xmlns:a16="http://schemas.microsoft.com/office/drawing/2014/main" val="2532431517"/>
                    </a:ext>
                  </a:extLst>
                </a:gridCol>
                <a:gridCol w="1397619">
                  <a:extLst>
                    <a:ext uri="{9D8B030D-6E8A-4147-A177-3AD203B41FA5}">
                      <a16:colId xmlns:a16="http://schemas.microsoft.com/office/drawing/2014/main" val="2142315593"/>
                    </a:ext>
                  </a:extLst>
                </a:gridCol>
              </a:tblGrid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 STATEMENTS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 System Avg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WCU Avg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SHRA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EHRA Non-Faculty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67808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32131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Leave &amp; Holidays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CE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85141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Retirement Savings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23310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Satisfaction with Benefits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95071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Educational Assistance Programs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47609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Vision Insurance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819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 Work Arrangements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57454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Insurance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6395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Dental Insurance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93411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Work Space Conditions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89270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 Benefits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65869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Insurance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918782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Development Programs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C1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31382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Assistance Program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25738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Tenure Clarity and Process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89047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Wellness Programs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30541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Post-retirement Medical Benefits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A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B6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84904"/>
                  </a:ext>
                </a:extLst>
              </a:tr>
              <a:tr h="207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Work/Life Balance Programs</a:t>
                      </a:r>
                    </a:p>
                  </a:txBody>
                  <a:tcPr marL="7924" marR="7924" marT="79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312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A4754C-519F-42FC-8629-64543CB1A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01728"/>
              </p:ext>
            </p:extLst>
          </p:nvPr>
        </p:nvGraphicFramePr>
        <p:xfrm>
          <a:off x="438615" y="4842774"/>
          <a:ext cx="27952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17">
                  <a:extLst>
                    <a:ext uri="{9D8B030D-6E8A-4147-A177-3AD203B41FA5}">
                      <a16:colId xmlns:a16="http://schemas.microsoft.com/office/drawing/2014/main" val="3459799262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3199059007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241243749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428985116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3363275039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2875045723"/>
                    </a:ext>
                  </a:extLst>
                </a:gridCol>
                <a:gridCol w="401087">
                  <a:extLst>
                    <a:ext uri="{9D8B030D-6E8A-4147-A177-3AD203B41FA5}">
                      <a16:colId xmlns:a16="http://schemas.microsoft.com/office/drawing/2014/main" val="1292055863"/>
                    </a:ext>
                  </a:extLst>
                </a:gridCol>
              </a:tblGrid>
              <a:tr h="25815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 Rating Key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05729"/>
                  </a:ext>
                </a:extLst>
              </a:tr>
              <a:tr h="244227">
                <a:tc>
                  <a:txBody>
                    <a:bodyPr/>
                    <a:lstStyle/>
                    <a:p>
                      <a:r>
                        <a:rPr lang="en-US" sz="1200" b="1" dirty="0"/>
                        <a:t>30</a:t>
                      </a:r>
                    </a:p>
                  </a:txBody>
                  <a:tcPr>
                    <a:solidFill>
                      <a:srgbClr val="B80C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60</a:t>
                      </a:r>
                    </a:p>
                  </a:txBody>
                  <a:tcPr>
                    <a:solidFill>
                      <a:srgbClr val="F9F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70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80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90</a:t>
                      </a:r>
                    </a:p>
                  </a:txBody>
                  <a:tcPr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2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7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b="1" dirty="0"/>
              <a:t>Goal: </a:t>
            </a:r>
          </a:p>
          <a:p>
            <a:pPr lvl="1"/>
            <a:r>
              <a:rPr lang="en-US" dirty="0"/>
              <a:t>The University will systematically focus on recruitment, retention, and development of the most talented and diverse workforce possible at all levels over the next five years. </a:t>
            </a:r>
          </a:p>
          <a:p>
            <a:r>
              <a:rPr lang="en-US" sz="2100" b="1" dirty="0"/>
              <a:t>Metric: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Create an implementation plan (including the details of proposed data collection and metrics) to systematically measure — at all levels — engagement, retention, succession planning, and investment in professional development in order to promote System-wide improvements in these areas.</a:t>
            </a:r>
          </a:p>
          <a:p>
            <a:pPr marL="0" indent="0" algn="ctr">
              <a:buNone/>
            </a:pP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Employee Engagement</a:t>
            </a:r>
          </a:p>
          <a:p>
            <a:pPr algn="ctr"/>
            <a:r>
              <a:rPr lang="en-US" dirty="0"/>
              <a:t>UNC Strategic Plan – human capital</a:t>
            </a:r>
          </a:p>
        </p:txBody>
      </p:sp>
    </p:spTree>
    <p:extLst>
      <p:ext uri="{BB962C8B-B14F-4D97-AF65-F5344CB8AC3E}">
        <p14:creationId xmlns:p14="http://schemas.microsoft.com/office/powerpoint/2010/main" val="121967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EA7F0-CD47-4BF9-938F-FCEA4CF10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Fall 2018: Continued Rollout of Results to Campus Community</a:t>
            </a:r>
          </a:p>
          <a:p>
            <a:endParaRPr lang="en-US" sz="2000" dirty="0"/>
          </a:p>
          <a:p>
            <a:r>
              <a:rPr lang="en-US" sz="2000" dirty="0"/>
              <a:t>Fall 2018/Spring 2019: Integration of Results with Related Strategic Initiatives</a:t>
            </a:r>
          </a:p>
          <a:p>
            <a:endParaRPr lang="en-US" sz="2000" dirty="0"/>
          </a:p>
          <a:p>
            <a:r>
              <a:rPr lang="en-US" sz="2000" dirty="0"/>
              <a:t>Jan/Feb 2020: Second Survey Launched (Follow-up Surveys will be Administered in 2020 and 2022)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2F20B-F6D3-4954-8581-38A55389E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25742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3CAE-8920-444F-B5E1-95E01EB8F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/>
              <a:t>Three Survey Cycles</a:t>
            </a:r>
          </a:p>
          <a:p>
            <a:pPr lvl="1"/>
            <a:r>
              <a:rPr lang="en-US" dirty="0"/>
              <a:t>First - 2018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- 2020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Third - 2022</a:t>
            </a:r>
          </a:p>
          <a:p>
            <a:r>
              <a:rPr lang="en-US" sz="2600" b="1" dirty="0"/>
              <a:t>2018 - Setting the Baseline</a:t>
            </a:r>
          </a:p>
          <a:p>
            <a:pPr lvl="1"/>
            <a:r>
              <a:rPr lang="en-US" dirty="0"/>
              <a:t>Establish targeted goals for incremental improvement in 2020/22</a:t>
            </a:r>
          </a:p>
          <a:p>
            <a:pPr lvl="1"/>
            <a:r>
              <a:rPr lang="en-US" dirty="0"/>
              <a:t>Determine relationships to other HR metrics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AE62-7C9E-4071-AE05-8DDF41E69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4549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DDC0F-1B0A-40E3-AF14-C2262C14D2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90" y="163976"/>
            <a:ext cx="8503920" cy="1051560"/>
          </a:xfrm>
        </p:spPr>
        <p:txBody>
          <a:bodyPr/>
          <a:lstStyle/>
          <a:p>
            <a:pPr algn="ctr"/>
            <a:r>
              <a:rPr lang="en-US" dirty="0"/>
              <a:t>Survey overview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B9F6F-0F3D-46A6-A935-F2B5C5A2F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90" y="996376"/>
            <a:ext cx="3883936" cy="3144444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u="sng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Online survey administered: January 29 – February 19, 2018</a:t>
            </a:r>
          </a:p>
          <a:p>
            <a:r>
              <a:rPr lang="en-US" sz="2600" b="1" u="sng" dirty="0"/>
              <a:t>Response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System Wide Overall Response Rate: 22,659/45,299 – 50% </a:t>
            </a:r>
          </a:p>
          <a:p>
            <a:r>
              <a:rPr lang="en-US" sz="2600" b="1" u="sng" dirty="0"/>
              <a:t>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Great Colleges Honor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Carnegie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Public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Enrollment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Southeast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2018 UNC Core Population Aggregate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ED4799-A2E0-403E-A6A6-E509F3096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7347" y="996376"/>
            <a:ext cx="3949637" cy="3679701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60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rgbClr val="00B0F0"/>
                </a:solidFill>
              </a:rPr>
              <a:t>Survey statements on a 5-point agreement scale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rgbClr val="00B0F0"/>
                </a:solidFill>
              </a:rPr>
              <a:t>Benefits Satisfaction Questions on a 5-point satisfaction scale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600" dirty="0">
                <a:solidFill>
                  <a:srgbClr val="00B0F0"/>
                </a:solidFill>
              </a:rPr>
              <a:t>Open-ended questions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en-US" sz="2600" dirty="0">
                <a:solidFill>
                  <a:srgbClr val="00B0F0"/>
                </a:solidFill>
              </a:rPr>
              <a:t>Demographic Questions</a:t>
            </a:r>
          </a:p>
          <a:p>
            <a:r>
              <a:rPr lang="en-US" sz="70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2900" dirty="0">
                <a:solidFill>
                  <a:srgbClr val="00B0F0"/>
                </a:solidFill>
              </a:rPr>
              <a:t>Multi-select question</a:t>
            </a:r>
            <a:endParaRPr lang="en-US" sz="29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9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47D06-CA4B-45B8-B105-4EC8C627E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/>
          <a:stretch/>
        </p:blipFill>
        <p:spPr>
          <a:xfrm>
            <a:off x="-1" y="0"/>
            <a:ext cx="9144000" cy="5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FCAF7-B9B4-4FCA-94A0-9E99645FD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CADC709-2C6B-4450-A5F0-1E5F781D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1"/>
            <a:ext cx="9144000" cy="60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55FC-ABA2-4913-81AF-B342759C1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886" y="-56206"/>
            <a:ext cx="8503920" cy="978408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Participation Rates and Positive Engagement Ratings with Benchmarks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C1E05A11-5EB7-44B1-8F1F-1C11CBC69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48689"/>
              </p:ext>
            </p:extLst>
          </p:nvPr>
        </p:nvGraphicFramePr>
        <p:xfrm>
          <a:off x="398120" y="883184"/>
          <a:ext cx="2753958" cy="443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Charlotte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NCSSM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67 %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UNCSA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Asheville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59 %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System Office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Wilmington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WCU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55 %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WSSU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Appalachian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 State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Greensboro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Pembroke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N.C. A&amp;T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UNC-CH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37 %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CBD4702-ABAC-40A5-942F-1246187738F4}"/>
              </a:ext>
            </a:extLst>
          </p:cNvPr>
          <p:cNvGrpSpPr/>
          <p:nvPr/>
        </p:nvGrpSpPr>
        <p:grpSpPr>
          <a:xfrm>
            <a:off x="3354166" y="883184"/>
            <a:ext cx="2740097" cy="1717251"/>
            <a:chOff x="4069581" y="888774"/>
            <a:chExt cx="3657600" cy="21774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9E8A51-70EB-4CCF-8A4E-0B83A141201A}"/>
                </a:ext>
              </a:extLst>
            </p:cNvPr>
            <p:cNvSpPr/>
            <p:nvPr/>
          </p:nvSpPr>
          <p:spPr>
            <a:xfrm>
              <a:off x="4069581" y="1004917"/>
              <a:ext cx="3657599" cy="2061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CA1E49-DF24-4E47-A0C8-FEBD090F63F1}"/>
                </a:ext>
              </a:extLst>
            </p:cNvPr>
            <p:cNvSpPr txBox="1"/>
            <p:nvPr/>
          </p:nvSpPr>
          <p:spPr>
            <a:xfrm>
              <a:off x="4069582" y="1784030"/>
              <a:ext cx="3657599" cy="74147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UNC System Avg Positive Rating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B716B2-4D56-41DE-A064-33D8F7A9AA8B}"/>
                </a:ext>
              </a:extLst>
            </p:cNvPr>
            <p:cNvSpPr txBox="1"/>
            <p:nvPr/>
          </p:nvSpPr>
          <p:spPr>
            <a:xfrm>
              <a:off x="5327932" y="1241896"/>
              <a:ext cx="1076726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50%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3D1109-5430-4622-AC6C-056D1EF3C4BE}"/>
                </a:ext>
              </a:extLst>
            </p:cNvPr>
            <p:cNvSpPr txBox="1"/>
            <p:nvPr/>
          </p:nvSpPr>
          <p:spPr>
            <a:xfrm>
              <a:off x="4069582" y="888774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UNC System Avg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954A2-E931-4226-A9E4-8C67E448D640}"/>
                </a:ext>
              </a:extLst>
            </p:cNvPr>
            <p:cNvSpPr txBox="1"/>
            <p:nvPr/>
          </p:nvSpPr>
          <p:spPr>
            <a:xfrm>
              <a:off x="5327931" y="2395078"/>
              <a:ext cx="1076726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63%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55D4AC7-1604-479B-BEE7-2937B67FF047}"/>
                </a:ext>
              </a:extLst>
            </p:cNvPr>
            <p:cNvSpPr/>
            <p:nvPr/>
          </p:nvSpPr>
          <p:spPr>
            <a:xfrm rot="5400000">
              <a:off x="4260504" y="2548745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250E213-C630-4E01-BE7F-11D33EA04995}"/>
                </a:ext>
              </a:extLst>
            </p:cNvPr>
            <p:cNvSpPr/>
            <p:nvPr/>
          </p:nvSpPr>
          <p:spPr>
            <a:xfrm rot="5400000">
              <a:off x="4266029" y="1446211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F0681-C766-4F64-867C-190FF7C34629}"/>
              </a:ext>
            </a:extLst>
          </p:cNvPr>
          <p:cNvGrpSpPr/>
          <p:nvPr/>
        </p:nvGrpSpPr>
        <p:grpSpPr>
          <a:xfrm>
            <a:off x="3354166" y="2964871"/>
            <a:ext cx="2740097" cy="1717251"/>
            <a:chOff x="4069581" y="888774"/>
            <a:chExt cx="3657600" cy="21774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9CD7E4-3A42-4405-8767-125BEFFE70D5}"/>
                </a:ext>
              </a:extLst>
            </p:cNvPr>
            <p:cNvSpPr/>
            <p:nvPr/>
          </p:nvSpPr>
          <p:spPr>
            <a:xfrm>
              <a:off x="4069581" y="1004917"/>
              <a:ext cx="3657599" cy="2061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51D257-C130-4367-B7EA-CD8DFC6DD9D4}"/>
                </a:ext>
              </a:extLst>
            </p:cNvPr>
            <p:cNvSpPr txBox="1"/>
            <p:nvPr/>
          </p:nvSpPr>
          <p:spPr>
            <a:xfrm>
              <a:off x="4069582" y="1940130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WCU Avg Positive Rating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CFE80C-4044-4752-A6A6-49927B1AAA0A}"/>
                </a:ext>
              </a:extLst>
            </p:cNvPr>
            <p:cNvSpPr txBox="1"/>
            <p:nvPr/>
          </p:nvSpPr>
          <p:spPr>
            <a:xfrm>
              <a:off x="5327932" y="1241896"/>
              <a:ext cx="1076727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55%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4A735-078B-4BB0-AA59-8C04C4AC430C}"/>
                </a:ext>
              </a:extLst>
            </p:cNvPr>
            <p:cNvSpPr txBox="1"/>
            <p:nvPr/>
          </p:nvSpPr>
          <p:spPr>
            <a:xfrm>
              <a:off x="4069582" y="888774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WCU Participation Rate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53F67-4D40-46EB-A299-77C6A81E9762}"/>
                </a:ext>
              </a:extLst>
            </p:cNvPr>
            <p:cNvSpPr txBox="1"/>
            <p:nvPr/>
          </p:nvSpPr>
          <p:spPr>
            <a:xfrm>
              <a:off x="5327931" y="2395078"/>
              <a:ext cx="1076727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68%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B57FE74-5C0C-481D-A792-BC1525281497}"/>
                </a:ext>
              </a:extLst>
            </p:cNvPr>
            <p:cNvSpPr/>
            <p:nvPr/>
          </p:nvSpPr>
          <p:spPr>
            <a:xfrm rot="5400000">
              <a:off x="4260504" y="2548745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CCD6F6C-51E9-4D53-B45C-AB04DD721B7E}"/>
                </a:ext>
              </a:extLst>
            </p:cNvPr>
            <p:cNvSpPr/>
            <p:nvPr/>
          </p:nvSpPr>
          <p:spPr>
            <a:xfrm rot="5400000">
              <a:off x="4266029" y="1446211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aphicFrame>
        <p:nvGraphicFramePr>
          <p:cNvPr id="23" name="Content Placeholder 8">
            <a:extLst>
              <a:ext uri="{FF2B5EF4-FFF2-40B4-BE49-F238E27FC236}">
                <a16:creationId xmlns:a16="http://schemas.microsoft.com/office/drawing/2014/main" id="{32847203-F08F-4D0E-8E28-6AA9C9292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10865"/>
              </p:ext>
            </p:extLst>
          </p:nvPr>
        </p:nvGraphicFramePr>
        <p:xfrm>
          <a:off x="6284294" y="883184"/>
          <a:ext cx="2599512" cy="4514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Positive Rating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NCSSM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69 %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WCU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68 %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NC</a:t>
                      </a:r>
                      <a:r>
                        <a:rPr lang="en-US" sz="14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State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Charlotte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Greensboro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Pembroke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Asheville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63 %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Appalachian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UNC-CH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UNCSA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Wilmington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N.C. A&amp;T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System</a:t>
                      </a:r>
                      <a:r>
                        <a:rPr lang="en-US" sz="14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Office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56 %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WSSU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53 %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6D6131-3852-4F1E-BCB4-7C453A101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12271"/>
              </p:ext>
            </p:extLst>
          </p:nvPr>
        </p:nvGraphicFramePr>
        <p:xfrm>
          <a:off x="1001864" y="516835"/>
          <a:ext cx="7251590" cy="413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348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1E80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FreightSans Pro Semibold"/>
            <a:ea typeface="+mn-ea"/>
            <a:cs typeface="FreightSans Pro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is amazing1.potx" id="{590B367D-C7D1-47B9-82AE-D038F54B52B7}" vid="{757DA012-2E8B-4D42-9165-9431CF50D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77079</TotalTime>
  <Words>1146</Words>
  <Application>Microsoft Office PowerPoint</Application>
  <PresentationFormat>On-screen Show (16:10)</PresentationFormat>
  <Paragraphs>425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FreightMacro Pro Semibold</vt:lpstr>
      <vt:lpstr>FreightSans Pro Medium</vt:lpstr>
      <vt:lpstr>FreightSans Pro Semibold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Brandon Dehart</dc:creator>
  <cp:keywords/>
  <dc:description/>
  <cp:lastModifiedBy>Carol Burton</cp:lastModifiedBy>
  <cp:revision>144</cp:revision>
  <cp:lastPrinted>2018-10-31T11:53:25Z</cp:lastPrinted>
  <dcterms:created xsi:type="dcterms:W3CDTF">2018-04-12T17:37:06Z</dcterms:created>
  <dcterms:modified xsi:type="dcterms:W3CDTF">2018-11-28T19:29:46Z</dcterms:modified>
  <cp:category/>
</cp:coreProperties>
</file>