
<file path=[Content_Types].xml><?xml version="1.0" encoding="utf-8"?>
<Types xmlns="http://schemas.openxmlformats.org/package/2006/content-types">
  <Default Extension="tmp" ContentType="image/png"/>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1.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3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1"/>
    <p:sldMasterId id="2147483868" r:id="rId2"/>
    <p:sldMasterId id="2147483881" r:id="rId3"/>
    <p:sldMasterId id="2147483893" r:id="rId4"/>
    <p:sldMasterId id="2147483905" r:id="rId5"/>
  </p:sldMasterIdLst>
  <p:notesMasterIdLst>
    <p:notesMasterId r:id="rId71"/>
  </p:notesMasterIdLst>
  <p:handoutMasterIdLst>
    <p:handoutMasterId r:id="rId72"/>
  </p:handoutMasterIdLst>
  <p:sldIdLst>
    <p:sldId id="256" r:id="rId6"/>
    <p:sldId id="289" r:id="rId7"/>
    <p:sldId id="379" r:id="rId8"/>
    <p:sldId id="334" r:id="rId9"/>
    <p:sldId id="392" r:id="rId10"/>
    <p:sldId id="274" r:id="rId11"/>
    <p:sldId id="303" r:id="rId12"/>
    <p:sldId id="288" r:id="rId13"/>
    <p:sldId id="275" r:id="rId14"/>
    <p:sldId id="415" r:id="rId15"/>
    <p:sldId id="416" r:id="rId16"/>
    <p:sldId id="417" r:id="rId17"/>
    <p:sldId id="418" r:id="rId18"/>
    <p:sldId id="419" r:id="rId19"/>
    <p:sldId id="302" r:id="rId20"/>
    <p:sldId id="312" r:id="rId21"/>
    <p:sldId id="350" r:id="rId22"/>
    <p:sldId id="304" r:id="rId23"/>
    <p:sldId id="305" r:id="rId24"/>
    <p:sldId id="293" r:id="rId25"/>
    <p:sldId id="403" r:id="rId26"/>
    <p:sldId id="404" r:id="rId27"/>
    <p:sldId id="405" r:id="rId28"/>
    <p:sldId id="347" r:id="rId29"/>
    <p:sldId id="402" r:id="rId30"/>
    <p:sldId id="307" r:id="rId31"/>
    <p:sldId id="413" r:id="rId32"/>
    <p:sldId id="420" r:id="rId33"/>
    <p:sldId id="414" r:id="rId34"/>
    <p:sldId id="386" r:id="rId35"/>
    <p:sldId id="387" r:id="rId36"/>
    <p:sldId id="390" r:id="rId37"/>
    <p:sldId id="308" r:id="rId38"/>
    <p:sldId id="352" r:id="rId39"/>
    <p:sldId id="341" r:id="rId40"/>
    <p:sldId id="343" r:id="rId41"/>
    <p:sldId id="342" r:id="rId42"/>
    <p:sldId id="311" r:id="rId43"/>
    <p:sldId id="407" r:id="rId44"/>
    <p:sldId id="337" r:id="rId45"/>
    <p:sldId id="408" r:id="rId46"/>
    <p:sldId id="336" r:id="rId47"/>
    <p:sldId id="388" r:id="rId48"/>
    <p:sldId id="355" r:id="rId49"/>
    <p:sldId id="356" r:id="rId50"/>
    <p:sldId id="357" r:id="rId51"/>
    <p:sldId id="358" r:id="rId52"/>
    <p:sldId id="359" r:id="rId53"/>
    <p:sldId id="360" r:id="rId54"/>
    <p:sldId id="361" r:id="rId55"/>
    <p:sldId id="362" r:id="rId56"/>
    <p:sldId id="363" r:id="rId57"/>
    <p:sldId id="364" r:id="rId58"/>
    <p:sldId id="365" r:id="rId59"/>
    <p:sldId id="398" r:id="rId60"/>
    <p:sldId id="369" r:id="rId61"/>
    <p:sldId id="370" r:id="rId62"/>
    <p:sldId id="371" r:id="rId63"/>
    <p:sldId id="409" r:id="rId64"/>
    <p:sldId id="372" r:id="rId65"/>
    <p:sldId id="399" r:id="rId66"/>
    <p:sldId id="400" r:id="rId67"/>
    <p:sldId id="401" r:id="rId68"/>
    <p:sldId id="411" r:id="rId69"/>
    <p:sldId id="378"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ital Assets" id="{BDF3B094-A91E-4FF6-88BB-B3E81A8E557D}">
          <p14:sldIdLst>
            <p14:sldId id="256"/>
            <p14:sldId id="289"/>
            <p14:sldId id="379"/>
            <p14:sldId id="334"/>
            <p14:sldId id="392"/>
            <p14:sldId id="274"/>
            <p14:sldId id="303"/>
            <p14:sldId id="288"/>
            <p14:sldId id="275"/>
            <p14:sldId id="415"/>
            <p14:sldId id="416"/>
            <p14:sldId id="417"/>
            <p14:sldId id="418"/>
            <p14:sldId id="419"/>
            <p14:sldId id="302"/>
            <p14:sldId id="312"/>
            <p14:sldId id="350"/>
            <p14:sldId id="304"/>
            <p14:sldId id="305"/>
            <p14:sldId id="293"/>
            <p14:sldId id="403"/>
            <p14:sldId id="404"/>
            <p14:sldId id="405"/>
            <p14:sldId id="347"/>
            <p14:sldId id="402"/>
            <p14:sldId id="307"/>
            <p14:sldId id="413"/>
            <p14:sldId id="420"/>
            <p14:sldId id="414"/>
            <p14:sldId id="386"/>
            <p14:sldId id="387"/>
            <p14:sldId id="390"/>
            <p14:sldId id="308"/>
            <p14:sldId id="352"/>
            <p14:sldId id="341"/>
            <p14:sldId id="343"/>
            <p14:sldId id="342"/>
            <p14:sldId id="311"/>
            <p14:sldId id="407"/>
            <p14:sldId id="337"/>
            <p14:sldId id="408"/>
            <p14:sldId id="336"/>
            <p14:sldId id="388"/>
          </p14:sldIdLst>
        </p14:section>
        <p14:section name="Untitled Section" id="{3DA03A7F-1DCB-486C-9041-2997614D739D}">
          <p14:sldIdLst>
            <p14:sldId id="355"/>
            <p14:sldId id="356"/>
            <p14:sldId id="357"/>
            <p14:sldId id="358"/>
            <p14:sldId id="359"/>
            <p14:sldId id="360"/>
            <p14:sldId id="361"/>
            <p14:sldId id="362"/>
            <p14:sldId id="363"/>
            <p14:sldId id="364"/>
            <p14:sldId id="365"/>
            <p14:sldId id="398"/>
            <p14:sldId id="369"/>
            <p14:sldId id="370"/>
            <p14:sldId id="371"/>
            <p14:sldId id="409"/>
            <p14:sldId id="372"/>
            <p14:sldId id="399"/>
            <p14:sldId id="400"/>
            <p14:sldId id="401"/>
            <p14:sldId id="411"/>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FF5050"/>
    <a:srgbClr val="FFBF09"/>
    <a:srgbClr val="CC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5576" autoAdjust="0"/>
  </p:normalViewPr>
  <p:slideViewPr>
    <p:cSldViewPr>
      <p:cViewPr varScale="1">
        <p:scale>
          <a:sx n="92" d="100"/>
          <a:sy n="92" d="100"/>
        </p:scale>
        <p:origin x="1104" y="82"/>
      </p:cViewPr>
      <p:guideLst>
        <p:guide orient="horz" pos="2160"/>
        <p:guide pos="2880"/>
      </p:guideLst>
    </p:cSldViewPr>
  </p:slideViewPr>
  <p:outlineViewPr>
    <p:cViewPr>
      <p:scale>
        <a:sx n="33" d="100"/>
        <a:sy n="33" d="100"/>
      </p:scale>
      <p:origin x="66"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53B8F-D3FA-4D6D-8ADA-48BD0AE78FF3}" type="doc">
      <dgm:prSet loTypeId="urn:microsoft.com/office/officeart/2005/8/layout/chart3" loCatId="cycle" qsTypeId="urn:microsoft.com/office/officeart/2005/8/quickstyle/simple1" qsCatId="simple" csTypeId="urn:microsoft.com/office/officeart/2005/8/colors/colorful1#1" csCatId="colorful" phldr="1"/>
      <dgm:spPr/>
    </dgm:pt>
    <dgm:pt modelId="{56E217EF-E20B-4F34-B9A1-81D38D6F93F8}">
      <dgm:prSet phldrT="[Text]"/>
      <dgm:spPr>
        <a:solidFill>
          <a:srgbClr val="00823B"/>
        </a:solidFill>
      </dgm:spPr>
      <dgm:t>
        <a:bodyPr/>
        <a:lstStyle/>
        <a:p>
          <a:r>
            <a:rPr lang="en-US" dirty="0" smtClean="0"/>
            <a:t>IT Assets</a:t>
          </a:r>
          <a:endParaRPr lang="en-US" dirty="0"/>
        </a:p>
      </dgm:t>
    </dgm:pt>
    <dgm:pt modelId="{14AA270E-3B9C-4020-9025-5203FF80A514}" type="parTrans" cxnId="{4C0C7783-4DAF-45A6-933A-4642F9770FD6}">
      <dgm:prSet/>
      <dgm:spPr/>
      <dgm:t>
        <a:bodyPr/>
        <a:lstStyle/>
        <a:p>
          <a:endParaRPr lang="en-US"/>
        </a:p>
      </dgm:t>
    </dgm:pt>
    <dgm:pt modelId="{5C9469BC-2B4F-4A43-B177-A2924360B786}" type="sibTrans" cxnId="{4C0C7783-4DAF-45A6-933A-4642F9770FD6}">
      <dgm:prSet/>
      <dgm:spPr/>
      <dgm:t>
        <a:bodyPr/>
        <a:lstStyle/>
        <a:p>
          <a:endParaRPr lang="en-US"/>
        </a:p>
      </dgm:t>
    </dgm:pt>
    <dgm:pt modelId="{FA0D976A-7045-4150-B7F4-BB78076445CE}">
      <dgm:prSet phldrT="[Text]"/>
      <dgm:spPr>
        <a:solidFill>
          <a:srgbClr val="FFC000"/>
        </a:solidFill>
      </dgm:spPr>
      <dgm:t>
        <a:bodyPr/>
        <a:lstStyle/>
        <a:p>
          <a:r>
            <a:rPr lang="en-US" dirty="0" smtClean="0"/>
            <a:t>Non- IT Assets</a:t>
          </a:r>
          <a:endParaRPr lang="en-US" dirty="0"/>
        </a:p>
      </dgm:t>
    </dgm:pt>
    <dgm:pt modelId="{D42674C3-530F-4C34-B12C-7AFFA64051AE}" type="parTrans" cxnId="{DE2FE71D-8147-44E1-8133-79F8E2639DE5}">
      <dgm:prSet/>
      <dgm:spPr/>
      <dgm:t>
        <a:bodyPr/>
        <a:lstStyle/>
        <a:p>
          <a:endParaRPr lang="en-US"/>
        </a:p>
      </dgm:t>
    </dgm:pt>
    <dgm:pt modelId="{9892D1D5-BD7B-477E-B806-3A1C143458E2}" type="sibTrans" cxnId="{DE2FE71D-8147-44E1-8133-79F8E2639DE5}">
      <dgm:prSet/>
      <dgm:spPr/>
      <dgm:t>
        <a:bodyPr/>
        <a:lstStyle/>
        <a:p>
          <a:endParaRPr lang="en-US"/>
        </a:p>
      </dgm:t>
    </dgm:pt>
    <dgm:pt modelId="{76553F1D-12FB-41BC-89A0-021916BFE473}">
      <dgm:prSet phldrT="[Text]"/>
      <dgm:spPr>
        <a:solidFill>
          <a:srgbClr val="7030A0"/>
        </a:solidFill>
      </dgm:spPr>
      <dgm:t>
        <a:bodyPr/>
        <a:lstStyle/>
        <a:p>
          <a:r>
            <a:rPr lang="en-US" dirty="0" smtClean="0"/>
            <a:t>Assets $5000</a:t>
          </a:r>
        </a:p>
        <a:p>
          <a:r>
            <a:rPr lang="en-US" dirty="0" smtClean="0"/>
            <a:t>&amp;</a:t>
          </a:r>
        </a:p>
        <a:p>
          <a:r>
            <a:rPr lang="en-US" dirty="0" smtClean="0"/>
            <a:t>Above</a:t>
          </a:r>
          <a:endParaRPr lang="en-US" dirty="0"/>
        </a:p>
      </dgm:t>
    </dgm:pt>
    <dgm:pt modelId="{E8C62D8A-A30D-4ABF-8A19-02B506843666}" type="parTrans" cxnId="{421EC107-8BB6-49BE-BC5A-48B41570AC32}">
      <dgm:prSet/>
      <dgm:spPr/>
      <dgm:t>
        <a:bodyPr/>
        <a:lstStyle/>
        <a:p>
          <a:endParaRPr lang="en-US"/>
        </a:p>
      </dgm:t>
    </dgm:pt>
    <dgm:pt modelId="{A1055102-4E76-49B7-BD03-5DEF24ACBAA4}" type="sibTrans" cxnId="{421EC107-8BB6-49BE-BC5A-48B41570AC32}">
      <dgm:prSet/>
      <dgm:spPr/>
      <dgm:t>
        <a:bodyPr/>
        <a:lstStyle/>
        <a:p>
          <a:endParaRPr lang="en-US"/>
        </a:p>
      </dgm:t>
    </dgm:pt>
    <dgm:pt modelId="{28D40386-E1E9-4E33-9293-ECC19F84410A}" type="pres">
      <dgm:prSet presAssocID="{1BB53B8F-D3FA-4D6D-8ADA-48BD0AE78FF3}" presName="compositeShape" presStyleCnt="0">
        <dgm:presLayoutVars>
          <dgm:chMax val="7"/>
          <dgm:dir/>
          <dgm:resizeHandles val="exact"/>
        </dgm:presLayoutVars>
      </dgm:prSet>
      <dgm:spPr/>
    </dgm:pt>
    <dgm:pt modelId="{C6327E1C-8166-4A53-8143-B24811131A72}" type="pres">
      <dgm:prSet presAssocID="{1BB53B8F-D3FA-4D6D-8ADA-48BD0AE78FF3}" presName="wedge1" presStyleLbl="node1" presStyleIdx="0" presStyleCnt="3" custAng="0" custLinFactNeighborX="-1685" custLinFactNeighborY="42560"/>
      <dgm:spPr/>
      <dgm:t>
        <a:bodyPr/>
        <a:lstStyle/>
        <a:p>
          <a:endParaRPr lang="en-US"/>
        </a:p>
      </dgm:t>
    </dgm:pt>
    <dgm:pt modelId="{E6215D77-C22C-4947-87C0-17F8AC121DAC}" type="pres">
      <dgm:prSet presAssocID="{1BB53B8F-D3FA-4D6D-8ADA-48BD0AE78FF3}" presName="wedge1Tx" presStyleLbl="node1" presStyleIdx="0" presStyleCnt="3">
        <dgm:presLayoutVars>
          <dgm:chMax val="0"/>
          <dgm:chPref val="0"/>
          <dgm:bulletEnabled val="1"/>
        </dgm:presLayoutVars>
      </dgm:prSet>
      <dgm:spPr/>
      <dgm:t>
        <a:bodyPr/>
        <a:lstStyle/>
        <a:p>
          <a:endParaRPr lang="en-US"/>
        </a:p>
      </dgm:t>
    </dgm:pt>
    <dgm:pt modelId="{0CF9E31C-066C-4A01-B7BF-125F36E0C377}" type="pres">
      <dgm:prSet presAssocID="{1BB53B8F-D3FA-4D6D-8ADA-48BD0AE78FF3}" presName="wedge2" presStyleLbl="node1" presStyleIdx="1" presStyleCnt="3" custLinFactNeighborX="3470" custLinFactNeighborY="39583"/>
      <dgm:spPr/>
      <dgm:t>
        <a:bodyPr/>
        <a:lstStyle/>
        <a:p>
          <a:endParaRPr lang="en-US"/>
        </a:p>
      </dgm:t>
    </dgm:pt>
    <dgm:pt modelId="{7449DF76-EB10-4B60-9204-0574ADE3CFBA}" type="pres">
      <dgm:prSet presAssocID="{1BB53B8F-D3FA-4D6D-8ADA-48BD0AE78FF3}" presName="wedge2Tx" presStyleLbl="node1" presStyleIdx="1" presStyleCnt="3">
        <dgm:presLayoutVars>
          <dgm:chMax val="0"/>
          <dgm:chPref val="0"/>
          <dgm:bulletEnabled val="1"/>
        </dgm:presLayoutVars>
      </dgm:prSet>
      <dgm:spPr/>
      <dgm:t>
        <a:bodyPr/>
        <a:lstStyle/>
        <a:p>
          <a:endParaRPr lang="en-US"/>
        </a:p>
      </dgm:t>
    </dgm:pt>
    <dgm:pt modelId="{D9781460-F509-4446-8F94-99FE716DAF7E}" type="pres">
      <dgm:prSet presAssocID="{1BB53B8F-D3FA-4D6D-8ADA-48BD0AE78FF3}" presName="wedge3" presStyleLbl="node1" presStyleIdx="2" presStyleCnt="3" custLinFactNeighborX="3470" custLinFactNeighborY="39583"/>
      <dgm:spPr/>
      <dgm:t>
        <a:bodyPr/>
        <a:lstStyle/>
        <a:p>
          <a:endParaRPr lang="en-US"/>
        </a:p>
      </dgm:t>
    </dgm:pt>
    <dgm:pt modelId="{E94BEED3-F53A-4063-9784-1F4663D5AE28}" type="pres">
      <dgm:prSet presAssocID="{1BB53B8F-D3FA-4D6D-8ADA-48BD0AE78FF3}" presName="wedge3Tx" presStyleLbl="node1" presStyleIdx="2" presStyleCnt="3">
        <dgm:presLayoutVars>
          <dgm:chMax val="0"/>
          <dgm:chPref val="0"/>
          <dgm:bulletEnabled val="1"/>
        </dgm:presLayoutVars>
      </dgm:prSet>
      <dgm:spPr/>
      <dgm:t>
        <a:bodyPr/>
        <a:lstStyle/>
        <a:p>
          <a:endParaRPr lang="en-US"/>
        </a:p>
      </dgm:t>
    </dgm:pt>
  </dgm:ptLst>
  <dgm:cxnLst>
    <dgm:cxn modelId="{DE2FE71D-8147-44E1-8133-79F8E2639DE5}" srcId="{1BB53B8F-D3FA-4D6D-8ADA-48BD0AE78FF3}" destId="{FA0D976A-7045-4150-B7F4-BB78076445CE}" srcOrd="1" destOrd="0" parTransId="{D42674C3-530F-4C34-B12C-7AFFA64051AE}" sibTransId="{9892D1D5-BD7B-477E-B806-3A1C143458E2}"/>
    <dgm:cxn modelId="{8DE17E67-1C0C-4EE0-B671-A0E1824F3057}" type="presOf" srcId="{FA0D976A-7045-4150-B7F4-BB78076445CE}" destId="{7449DF76-EB10-4B60-9204-0574ADE3CFBA}" srcOrd="1" destOrd="0" presId="urn:microsoft.com/office/officeart/2005/8/layout/chart3"/>
    <dgm:cxn modelId="{543C9535-DD1A-49BE-829D-51AF81DA7D41}" type="presOf" srcId="{56E217EF-E20B-4F34-B9A1-81D38D6F93F8}" destId="{C6327E1C-8166-4A53-8143-B24811131A72}" srcOrd="0" destOrd="0" presId="urn:microsoft.com/office/officeart/2005/8/layout/chart3"/>
    <dgm:cxn modelId="{85F97943-045F-44F1-9B73-542D81EAF179}" type="presOf" srcId="{1BB53B8F-D3FA-4D6D-8ADA-48BD0AE78FF3}" destId="{28D40386-E1E9-4E33-9293-ECC19F84410A}" srcOrd="0" destOrd="0" presId="urn:microsoft.com/office/officeart/2005/8/layout/chart3"/>
    <dgm:cxn modelId="{D38EDB1D-CC11-4A11-BB53-BD53BB632B94}" type="presOf" srcId="{56E217EF-E20B-4F34-B9A1-81D38D6F93F8}" destId="{E6215D77-C22C-4947-87C0-17F8AC121DAC}" srcOrd="1" destOrd="0" presId="urn:microsoft.com/office/officeart/2005/8/layout/chart3"/>
    <dgm:cxn modelId="{115000B3-C456-4A6D-B7CA-FD7159F6A391}" type="presOf" srcId="{FA0D976A-7045-4150-B7F4-BB78076445CE}" destId="{0CF9E31C-066C-4A01-B7BF-125F36E0C377}" srcOrd="0" destOrd="0" presId="urn:microsoft.com/office/officeart/2005/8/layout/chart3"/>
    <dgm:cxn modelId="{4C0C7783-4DAF-45A6-933A-4642F9770FD6}" srcId="{1BB53B8F-D3FA-4D6D-8ADA-48BD0AE78FF3}" destId="{56E217EF-E20B-4F34-B9A1-81D38D6F93F8}" srcOrd="0" destOrd="0" parTransId="{14AA270E-3B9C-4020-9025-5203FF80A514}" sibTransId="{5C9469BC-2B4F-4A43-B177-A2924360B786}"/>
    <dgm:cxn modelId="{421EC107-8BB6-49BE-BC5A-48B41570AC32}" srcId="{1BB53B8F-D3FA-4D6D-8ADA-48BD0AE78FF3}" destId="{76553F1D-12FB-41BC-89A0-021916BFE473}" srcOrd="2" destOrd="0" parTransId="{E8C62D8A-A30D-4ABF-8A19-02B506843666}" sibTransId="{A1055102-4E76-49B7-BD03-5DEF24ACBAA4}"/>
    <dgm:cxn modelId="{57523C59-8B18-404E-B356-3ADD128F632C}" type="presOf" srcId="{76553F1D-12FB-41BC-89A0-021916BFE473}" destId="{E94BEED3-F53A-4063-9784-1F4663D5AE28}" srcOrd="1" destOrd="0" presId="urn:microsoft.com/office/officeart/2005/8/layout/chart3"/>
    <dgm:cxn modelId="{12872410-568F-43B6-9F32-8136B6E3B594}" type="presOf" srcId="{76553F1D-12FB-41BC-89A0-021916BFE473}" destId="{D9781460-F509-4446-8F94-99FE716DAF7E}" srcOrd="0" destOrd="0" presId="urn:microsoft.com/office/officeart/2005/8/layout/chart3"/>
    <dgm:cxn modelId="{8BD022E6-5A34-4AFC-9DCD-127B7BCA2301}" type="presParOf" srcId="{28D40386-E1E9-4E33-9293-ECC19F84410A}" destId="{C6327E1C-8166-4A53-8143-B24811131A72}" srcOrd="0" destOrd="0" presId="urn:microsoft.com/office/officeart/2005/8/layout/chart3"/>
    <dgm:cxn modelId="{7112A523-40C7-4D41-8A54-9C638F254B42}" type="presParOf" srcId="{28D40386-E1E9-4E33-9293-ECC19F84410A}" destId="{E6215D77-C22C-4947-87C0-17F8AC121DAC}" srcOrd="1" destOrd="0" presId="urn:microsoft.com/office/officeart/2005/8/layout/chart3"/>
    <dgm:cxn modelId="{9DC7CDF3-75CA-4303-83D2-3BC952CA6EBA}" type="presParOf" srcId="{28D40386-E1E9-4E33-9293-ECC19F84410A}" destId="{0CF9E31C-066C-4A01-B7BF-125F36E0C377}" srcOrd="2" destOrd="0" presId="urn:microsoft.com/office/officeart/2005/8/layout/chart3"/>
    <dgm:cxn modelId="{15A5C3DB-077B-4474-A59B-A4367B56D489}" type="presParOf" srcId="{28D40386-E1E9-4E33-9293-ECC19F84410A}" destId="{7449DF76-EB10-4B60-9204-0574ADE3CFBA}" srcOrd="3" destOrd="0" presId="urn:microsoft.com/office/officeart/2005/8/layout/chart3"/>
    <dgm:cxn modelId="{8639EDB3-8866-493F-837B-47497C9E5BDB}" type="presParOf" srcId="{28D40386-E1E9-4E33-9293-ECC19F84410A}" destId="{D9781460-F509-4446-8F94-99FE716DAF7E}" srcOrd="4" destOrd="0" presId="urn:microsoft.com/office/officeart/2005/8/layout/chart3"/>
    <dgm:cxn modelId="{09860664-FFFF-4B56-8C11-BB0A76AEDF9A}" type="presParOf" srcId="{28D40386-E1E9-4E33-9293-ECC19F84410A}" destId="{E94BEED3-F53A-4063-9784-1F4663D5AE2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46ABF-E8B9-4A80-B4F3-B1D1674092A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US"/>
        </a:p>
      </dgm:t>
    </dgm:pt>
    <dgm:pt modelId="{3391CFC4-C04E-4A56-8BD5-0853381180EB}">
      <dgm:prSet phldrT="[Text]"/>
      <dgm:spPr/>
      <dgm:t>
        <a:bodyPr/>
        <a:lstStyle/>
        <a:p>
          <a:r>
            <a:rPr lang="en-US" dirty="0" smtClean="0"/>
            <a:t>Acquire</a:t>
          </a:r>
        </a:p>
        <a:p>
          <a:r>
            <a:rPr lang="en-US" dirty="0" smtClean="0"/>
            <a:t>Assets</a:t>
          </a:r>
          <a:endParaRPr lang="en-US" dirty="0"/>
        </a:p>
      </dgm:t>
    </dgm:pt>
    <dgm:pt modelId="{CC2909C7-7FA5-4B97-B3A9-4371658B196D}" type="parTrans" cxnId="{DB677B8E-2607-4D96-9382-7609965DD64A}">
      <dgm:prSet/>
      <dgm:spPr/>
      <dgm:t>
        <a:bodyPr/>
        <a:lstStyle/>
        <a:p>
          <a:endParaRPr lang="en-US"/>
        </a:p>
      </dgm:t>
    </dgm:pt>
    <dgm:pt modelId="{C249EFB0-4665-4144-A56B-8CEF1AF7A1D4}" type="sibTrans" cxnId="{DB677B8E-2607-4D96-9382-7609965DD64A}">
      <dgm:prSet/>
      <dgm:spPr/>
      <dgm:t>
        <a:bodyPr/>
        <a:lstStyle/>
        <a:p>
          <a:endParaRPr lang="en-US"/>
        </a:p>
      </dgm:t>
    </dgm:pt>
    <dgm:pt modelId="{12736706-70FA-4969-B8B3-5B702127A6B7}">
      <dgm:prSet phldrT="[Text]"/>
      <dgm:spPr/>
      <dgm:t>
        <a:bodyPr/>
        <a:lstStyle/>
        <a:p>
          <a:r>
            <a:rPr lang="en-US" dirty="0" smtClean="0"/>
            <a:t>Deploy</a:t>
          </a:r>
        </a:p>
        <a:p>
          <a:r>
            <a:rPr lang="en-US" dirty="0" smtClean="0"/>
            <a:t>Assets</a:t>
          </a:r>
          <a:endParaRPr lang="en-US" dirty="0"/>
        </a:p>
      </dgm:t>
    </dgm:pt>
    <dgm:pt modelId="{9F7B4A89-242E-4A87-BE9B-B6362E835C02}" type="parTrans" cxnId="{84E34D18-4DDE-44DB-841D-8842F1BB7B31}">
      <dgm:prSet/>
      <dgm:spPr/>
      <dgm:t>
        <a:bodyPr/>
        <a:lstStyle/>
        <a:p>
          <a:endParaRPr lang="en-US"/>
        </a:p>
      </dgm:t>
    </dgm:pt>
    <dgm:pt modelId="{8E4F0F1D-0B92-489C-A630-56485FBE6FC0}" type="sibTrans" cxnId="{84E34D18-4DDE-44DB-841D-8842F1BB7B31}">
      <dgm:prSet/>
      <dgm:spPr/>
      <dgm:t>
        <a:bodyPr/>
        <a:lstStyle/>
        <a:p>
          <a:endParaRPr lang="en-US"/>
        </a:p>
      </dgm:t>
    </dgm:pt>
    <dgm:pt modelId="{5DCC7761-AD31-4BD1-9B5E-1AFB007B395A}">
      <dgm:prSet phldrT="[Text]"/>
      <dgm:spPr/>
      <dgm:t>
        <a:bodyPr/>
        <a:lstStyle/>
        <a:p>
          <a:r>
            <a:rPr lang="en-US" dirty="0" smtClean="0"/>
            <a:t>Manage Assets</a:t>
          </a:r>
          <a:endParaRPr lang="en-US" dirty="0"/>
        </a:p>
      </dgm:t>
    </dgm:pt>
    <dgm:pt modelId="{6427D92F-48C4-4EDC-8E84-1C50AC48AF34}" type="parTrans" cxnId="{CA029436-6E27-4B2E-A3A7-CBFD0A6CE099}">
      <dgm:prSet/>
      <dgm:spPr/>
      <dgm:t>
        <a:bodyPr/>
        <a:lstStyle/>
        <a:p>
          <a:endParaRPr lang="en-US"/>
        </a:p>
      </dgm:t>
    </dgm:pt>
    <dgm:pt modelId="{156C84E0-154E-4880-A5A7-60F662A2E92F}" type="sibTrans" cxnId="{CA029436-6E27-4B2E-A3A7-CBFD0A6CE099}">
      <dgm:prSet/>
      <dgm:spPr/>
      <dgm:t>
        <a:bodyPr/>
        <a:lstStyle/>
        <a:p>
          <a:endParaRPr lang="en-US"/>
        </a:p>
      </dgm:t>
    </dgm:pt>
    <dgm:pt modelId="{9E43AABB-292A-4F77-81AD-17E3E1203678}">
      <dgm:prSet phldrT="[Text]"/>
      <dgm:spPr/>
      <dgm:t>
        <a:bodyPr/>
        <a:lstStyle/>
        <a:p>
          <a:r>
            <a:rPr lang="en-US" dirty="0" smtClean="0"/>
            <a:t>Retire</a:t>
          </a:r>
        </a:p>
        <a:p>
          <a:r>
            <a:rPr lang="en-US" dirty="0" smtClean="0"/>
            <a:t>Assets</a:t>
          </a:r>
          <a:endParaRPr lang="en-US" dirty="0"/>
        </a:p>
      </dgm:t>
    </dgm:pt>
    <dgm:pt modelId="{547078DF-8926-4067-A938-8ADC110366BE}" type="parTrans" cxnId="{9883C78A-7BCB-4D20-AC4D-745350C88211}">
      <dgm:prSet/>
      <dgm:spPr/>
      <dgm:t>
        <a:bodyPr/>
        <a:lstStyle/>
        <a:p>
          <a:endParaRPr lang="en-US"/>
        </a:p>
      </dgm:t>
    </dgm:pt>
    <dgm:pt modelId="{F6B5196A-58B9-4CB9-B26D-D692600D451F}" type="sibTrans" cxnId="{9883C78A-7BCB-4D20-AC4D-745350C88211}">
      <dgm:prSet/>
      <dgm:spPr/>
      <dgm:t>
        <a:bodyPr/>
        <a:lstStyle/>
        <a:p>
          <a:endParaRPr lang="en-US"/>
        </a:p>
      </dgm:t>
    </dgm:pt>
    <dgm:pt modelId="{C2C23815-0D00-4DED-9D5E-ACCE01495AB8}">
      <dgm:prSet phldrT="[Text]"/>
      <dgm:spPr/>
      <dgm:t>
        <a:bodyPr/>
        <a:lstStyle/>
        <a:p>
          <a:r>
            <a:rPr lang="en-US" dirty="0" smtClean="0"/>
            <a:t>Plan Assets</a:t>
          </a:r>
          <a:endParaRPr lang="en-US" dirty="0"/>
        </a:p>
      </dgm:t>
    </dgm:pt>
    <dgm:pt modelId="{6B7FEA0C-A207-48EA-A7EF-E2AD72F0BF39}" type="parTrans" cxnId="{F133D98E-94C9-429E-8B02-4EC42079DC04}">
      <dgm:prSet/>
      <dgm:spPr/>
      <dgm:t>
        <a:bodyPr/>
        <a:lstStyle/>
        <a:p>
          <a:endParaRPr lang="en-US"/>
        </a:p>
      </dgm:t>
    </dgm:pt>
    <dgm:pt modelId="{ACECDB8D-0B38-4C60-91F2-434DBF340A89}" type="sibTrans" cxnId="{F133D98E-94C9-429E-8B02-4EC42079DC04}">
      <dgm:prSet/>
      <dgm:spPr/>
      <dgm:t>
        <a:bodyPr/>
        <a:lstStyle/>
        <a:p>
          <a:endParaRPr lang="en-US"/>
        </a:p>
      </dgm:t>
    </dgm:pt>
    <dgm:pt modelId="{2857C316-B916-4917-83B7-1B011E2406E9}" type="pres">
      <dgm:prSet presAssocID="{23746ABF-E8B9-4A80-B4F3-B1D1674092A2}" presName="cycle" presStyleCnt="0">
        <dgm:presLayoutVars>
          <dgm:dir/>
          <dgm:resizeHandles val="exact"/>
        </dgm:presLayoutVars>
      </dgm:prSet>
      <dgm:spPr/>
      <dgm:t>
        <a:bodyPr/>
        <a:lstStyle/>
        <a:p>
          <a:endParaRPr lang="en-US"/>
        </a:p>
      </dgm:t>
    </dgm:pt>
    <dgm:pt modelId="{C2E9A058-D559-4906-9249-C8B277122382}" type="pres">
      <dgm:prSet presAssocID="{3391CFC4-C04E-4A56-8BD5-0853381180EB}" presName="node" presStyleLbl="node1" presStyleIdx="0" presStyleCnt="5">
        <dgm:presLayoutVars>
          <dgm:bulletEnabled val="1"/>
        </dgm:presLayoutVars>
      </dgm:prSet>
      <dgm:spPr/>
      <dgm:t>
        <a:bodyPr/>
        <a:lstStyle/>
        <a:p>
          <a:endParaRPr lang="en-US"/>
        </a:p>
      </dgm:t>
    </dgm:pt>
    <dgm:pt modelId="{142B01EB-2299-4FAD-AEE9-BF4DB9CE12FD}" type="pres">
      <dgm:prSet presAssocID="{C249EFB0-4665-4144-A56B-8CEF1AF7A1D4}" presName="sibTrans" presStyleLbl="sibTrans2D1" presStyleIdx="0" presStyleCnt="5"/>
      <dgm:spPr/>
      <dgm:t>
        <a:bodyPr/>
        <a:lstStyle/>
        <a:p>
          <a:endParaRPr lang="en-US"/>
        </a:p>
      </dgm:t>
    </dgm:pt>
    <dgm:pt modelId="{4A472CEE-53CF-4708-A3F0-1994F4D96EF1}" type="pres">
      <dgm:prSet presAssocID="{C249EFB0-4665-4144-A56B-8CEF1AF7A1D4}" presName="connectorText" presStyleLbl="sibTrans2D1" presStyleIdx="0" presStyleCnt="5"/>
      <dgm:spPr/>
      <dgm:t>
        <a:bodyPr/>
        <a:lstStyle/>
        <a:p>
          <a:endParaRPr lang="en-US"/>
        </a:p>
      </dgm:t>
    </dgm:pt>
    <dgm:pt modelId="{1EFF9DE3-C855-4589-A811-9966FB92986D}" type="pres">
      <dgm:prSet presAssocID="{12736706-70FA-4969-B8B3-5B702127A6B7}" presName="node" presStyleLbl="node1" presStyleIdx="1" presStyleCnt="5">
        <dgm:presLayoutVars>
          <dgm:bulletEnabled val="1"/>
        </dgm:presLayoutVars>
      </dgm:prSet>
      <dgm:spPr/>
      <dgm:t>
        <a:bodyPr/>
        <a:lstStyle/>
        <a:p>
          <a:endParaRPr lang="en-US"/>
        </a:p>
      </dgm:t>
    </dgm:pt>
    <dgm:pt modelId="{B732B873-090E-4C46-AE80-417790F0D389}" type="pres">
      <dgm:prSet presAssocID="{8E4F0F1D-0B92-489C-A630-56485FBE6FC0}" presName="sibTrans" presStyleLbl="sibTrans2D1" presStyleIdx="1" presStyleCnt="5"/>
      <dgm:spPr/>
      <dgm:t>
        <a:bodyPr/>
        <a:lstStyle/>
        <a:p>
          <a:endParaRPr lang="en-US"/>
        </a:p>
      </dgm:t>
    </dgm:pt>
    <dgm:pt modelId="{151FA4E4-A1B0-48D9-ABD8-66927A6D597C}" type="pres">
      <dgm:prSet presAssocID="{8E4F0F1D-0B92-489C-A630-56485FBE6FC0}" presName="connectorText" presStyleLbl="sibTrans2D1" presStyleIdx="1" presStyleCnt="5"/>
      <dgm:spPr/>
      <dgm:t>
        <a:bodyPr/>
        <a:lstStyle/>
        <a:p>
          <a:endParaRPr lang="en-US"/>
        </a:p>
      </dgm:t>
    </dgm:pt>
    <dgm:pt modelId="{E526C120-0325-49E4-88B9-7C8EFFAA26F2}" type="pres">
      <dgm:prSet presAssocID="{5DCC7761-AD31-4BD1-9B5E-1AFB007B395A}" presName="node" presStyleLbl="node1" presStyleIdx="2" presStyleCnt="5">
        <dgm:presLayoutVars>
          <dgm:bulletEnabled val="1"/>
        </dgm:presLayoutVars>
      </dgm:prSet>
      <dgm:spPr/>
      <dgm:t>
        <a:bodyPr/>
        <a:lstStyle/>
        <a:p>
          <a:endParaRPr lang="en-US"/>
        </a:p>
      </dgm:t>
    </dgm:pt>
    <dgm:pt modelId="{FB5D318B-5F83-436D-8419-972FB0666AF0}" type="pres">
      <dgm:prSet presAssocID="{156C84E0-154E-4880-A5A7-60F662A2E92F}" presName="sibTrans" presStyleLbl="sibTrans2D1" presStyleIdx="2" presStyleCnt="5"/>
      <dgm:spPr/>
      <dgm:t>
        <a:bodyPr/>
        <a:lstStyle/>
        <a:p>
          <a:endParaRPr lang="en-US"/>
        </a:p>
      </dgm:t>
    </dgm:pt>
    <dgm:pt modelId="{B71DFBC0-9209-4024-A052-A903C7046E69}" type="pres">
      <dgm:prSet presAssocID="{156C84E0-154E-4880-A5A7-60F662A2E92F}" presName="connectorText" presStyleLbl="sibTrans2D1" presStyleIdx="2" presStyleCnt="5"/>
      <dgm:spPr/>
      <dgm:t>
        <a:bodyPr/>
        <a:lstStyle/>
        <a:p>
          <a:endParaRPr lang="en-US"/>
        </a:p>
      </dgm:t>
    </dgm:pt>
    <dgm:pt modelId="{AFE6D3BF-D177-4464-8BCF-F1B8938A46D7}" type="pres">
      <dgm:prSet presAssocID="{9E43AABB-292A-4F77-81AD-17E3E1203678}" presName="node" presStyleLbl="node1" presStyleIdx="3" presStyleCnt="5">
        <dgm:presLayoutVars>
          <dgm:bulletEnabled val="1"/>
        </dgm:presLayoutVars>
      </dgm:prSet>
      <dgm:spPr/>
      <dgm:t>
        <a:bodyPr/>
        <a:lstStyle/>
        <a:p>
          <a:endParaRPr lang="en-US"/>
        </a:p>
      </dgm:t>
    </dgm:pt>
    <dgm:pt modelId="{290DFA34-43AC-40C5-877C-220BBF6C08FA}" type="pres">
      <dgm:prSet presAssocID="{F6B5196A-58B9-4CB9-B26D-D692600D451F}" presName="sibTrans" presStyleLbl="sibTrans2D1" presStyleIdx="3" presStyleCnt="5"/>
      <dgm:spPr/>
      <dgm:t>
        <a:bodyPr/>
        <a:lstStyle/>
        <a:p>
          <a:endParaRPr lang="en-US"/>
        </a:p>
      </dgm:t>
    </dgm:pt>
    <dgm:pt modelId="{BCC8AEAB-99FD-48FD-A3A0-590EB06876F0}" type="pres">
      <dgm:prSet presAssocID="{F6B5196A-58B9-4CB9-B26D-D692600D451F}" presName="connectorText" presStyleLbl="sibTrans2D1" presStyleIdx="3" presStyleCnt="5"/>
      <dgm:spPr/>
      <dgm:t>
        <a:bodyPr/>
        <a:lstStyle/>
        <a:p>
          <a:endParaRPr lang="en-US"/>
        </a:p>
      </dgm:t>
    </dgm:pt>
    <dgm:pt modelId="{FF35BA91-BB60-40AE-B1A2-C3160CD93707}" type="pres">
      <dgm:prSet presAssocID="{C2C23815-0D00-4DED-9D5E-ACCE01495AB8}" presName="node" presStyleLbl="node1" presStyleIdx="4" presStyleCnt="5">
        <dgm:presLayoutVars>
          <dgm:bulletEnabled val="1"/>
        </dgm:presLayoutVars>
      </dgm:prSet>
      <dgm:spPr/>
      <dgm:t>
        <a:bodyPr/>
        <a:lstStyle/>
        <a:p>
          <a:endParaRPr lang="en-US"/>
        </a:p>
      </dgm:t>
    </dgm:pt>
    <dgm:pt modelId="{105D3FA1-300C-4387-BE89-4A8E8445DF96}" type="pres">
      <dgm:prSet presAssocID="{ACECDB8D-0B38-4C60-91F2-434DBF340A89}" presName="sibTrans" presStyleLbl="sibTrans2D1" presStyleIdx="4" presStyleCnt="5"/>
      <dgm:spPr/>
      <dgm:t>
        <a:bodyPr/>
        <a:lstStyle/>
        <a:p>
          <a:endParaRPr lang="en-US"/>
        </a:p>
      </dgm:t>
    </dgm:pt>
    <dgm:pt modelId="{CA955D5B-D338-42F3-A5AB-951B5050BD74}" type="pres">
      <dgm:prSet presAssocID="{ACECDB8D-0B38-4C60-91F2-434DBF340A89}" presName="connectorText" presStyleLbl="sibTrans2D1" presStyleIdx="4" presStyleCnt="5"/>
      <dgm:spPr/>
      <dgm:t>
        <a:bodyPr/>
        <a:lstStyle/>
        <a:p>
          <a:endParaRPr lang="en-US"/>
        </a:p>
      </dgm:t>
    </dgm:pt>
  </dgm:ptLst>
  <dgm:cxnLst>
    <dgm:cxn modelId="{4D49906A-0982-4971-A6C8-43B6593BCDD8}" type="presOf" srcId="{156C84E0-154E-4880-A5A7-60F662A2E92F}" destId="{FB5D318B-5F83-436D-8419-972FB0666AF0}" srcOrd="0" destOrd="0" presId="urn:microsoft.com/office/officeart/2005/8/layout/cycle2"/>
    <dgm:cxn modelId="{04DF4C3B-300B-413A-8178-50E2BE650DA7}" type="presOf" srcId="{ACECDB8D-0B38-4C60-91F2-434DBF340A89}" destId="{105D3FA1-300C-4387-BE89-4A8E8445DF96}" srcOrd="0" destOrd="0" presId="urn:microsoft.com/office/officeart/2005/8/layout/cycle2"/>
    <dgm:cxn modelId="{CAF28D58-7DCB-4683-9011-3865ECE56918}" type="presOf" srcId="{C249EFB0-4665-4144-A56B-8CEF1AF7A1D4}" destId="{4A472CEE-53CF-4708-A3F0-1994F4D96EF1}" srcOrd="1" destOrd="0" presId="urn:microsoft.com/office/officeart/2005/8/layout/cycle2"/>
    <dgm:cxn modelId="{9883C78A-7BCB-4D20-AC4D-745350C88211}" srcId="{23746ABF-E8B9-4A80-B4F3-B1D1674092A2}" destId="{9E43AABB-292A-4F77-81AD-17E3E1203678}" srcOrd="3" destOrd="0" parTransId="{547078DF-8926-4067-A938-8ADC110366BE}" sibTransId="{F6B5196A-58B9-4CB9-B26D-D692600D451F}"/>
    <dgm:cxn modelId="{1028774D-12E7-4336-9FDE-4EF7926F98FA}" type="presOf" srcId="{F6B5196A-58B9-4CB9-B26D-D692600D451F}" destId="{290DFA34-43AC-40C5-877C-220BBF6C08FA}" srcOrd="0" destOrd="0" presId="urn:microsoft.com/office/officeart/2005/8/layout/cycle2"/>
    <dgm:cxn modelId="{1B0B28C6-2F53-400E-A369-3E69BF6C9447}" type="presOf" srcId="{C2C23815-0D00-4DED-9D5E-ACCE01495AB8}" destId="{FF35BA91-BB60-40AE-B1A2-C3160CD93707}" srcOrd="0" destOrd="0" presId="urn:microsoft.com/office/officeart/2005/8/layout/cycle2"/>
    <dgm:cxn modelId="{CA029436-6E27-4B2E-A3A7-CBFD0A6CE099}" srcId="{23746ABF-E8B9-4A80-B4F3-B1D1674092A2}" destId="{5DCC7761-AD31-4BD1-9B5E-1AFB007B395A}" srcOrd="2" destOrd="0" parTransId="{6427D92F-48C4-4EDC-8E84-1C50AC48AF34}" sibTransId="{156C84E0-154E-4880-A5A7-60F662A2E92F}"/>
    <dgm:cxn modelId="{A9D08560-4719-43B7-924F-1756BA8278E8}" type="presOf" srcId="{F6B5196A-58B9-4CB9-B26D-D692600D451F}" destId="{BCC8AEAB-99FD-48FD-A3A0-590EB06876F0}" srcOrd="1" destOrd="0" presId="urn:microsoft.com/office/officeart/2005/8/layout/cycle2"/>
    <dgm:cxn modelId="{A5228BFC-78AA-422A-982B-9076147065C5}" type="presOf" srcId="{3391CFC4-C04E-4A56-8BD5-0853381180EB}" destId="{C2E9A058-D559-4906-9249-C8B277122382}" srcOrd="0" destOrd="0" presId="urn:microsoft.com/office/officeart/2005/8/layout/cycle2"/>
    <dgm:cxn modelId="{0D7370F8-6844-416D-B843-2710FD752DB4}" type="presOf" srcId="{ACECDB8D-0B38-4C60-91F2-434DBF340A89}" destId="{CA955D5B-D338-42F3-A5AB-951B5050BD74}" srcOrd="1" destOrd="0" presId="urn:microsoft.com/office/officeart/2005/8/layout/cycle2"/>
    <dgm:cxn modelId="{84E34D18-4DDE-44DB-841D-8842F1BB7B31}" srcId="{23746ABF-E8B9-4A80-B4F3-B1D1674092A2}" destId="{12736706-70FA-4969-B8B3-5B702127A6B7}" srcOrd="1" destOrd="0" parTransId="{9F7B4A89-242E-4A87-BE9B-B6362E835C02}" sibTransId="{8E4F0F1D-0B92-489C-A630-56485FBE6FC0}"/>
    <dgm:cxn modelId="{4758A633-2E42-49C7-A105-0B6CE95E7DA4}" type="presOf" srcId="{5DCC7761-AD31-4BD1-9B5E-1AFB007B395A}" destId="{E526C120-0325-49E4-88B9-7C8EFFAA26F2}" srcOrd="0" destOrd="0" presId="urn:microsoft.com/office/officeart/2005/8/layout/cycle2"/>
    <dgm:cxn modelId="{F74F8DB1-1EB4-457A-A14F-08B642A64303}" type="presOf" srcId="{156C84E0-154E-4880-A5A7-60F662A2E92F}" destId="{B71DFBC0-9209-4024-A052-A903C7046E69}" srcOrd="1" destOrd="0" presId="urn:microsoft.com/office/officeart/2005/8/layout/cycle2"/>
    <dgm:cxn modelId="{B41A1729-319C-4D0C-97A1-64A0CF028A4C}" type="presOf" srcId="{8E4F0F1D-0B92-489C-A630-56485FBE6FC0}" destId="{B732B873-090E-4C46-AE80-417790F0D389}" srcOrd="0" destOrd="0" presId="urn:microsoft.com/office/officeart/2005/8/layout/cycle2"/>
    <dgm:cxn modelId="{2E873185-6B83-4F93-9637-9D3BED63945E}" type="presOf" srcId="{9E43AABB-292A-4F77-81AD-17E3E1203678}" destId="{AFE6D3BF-D177-4464-8BCF-F1B8938A46D7}" srcOrd="0" destOrd="0" presId="urn:microsoft.com/office/officeart/2005/8/layout/cycle2"/>
    <dgm:cxn modelId="{6C05C2C1-933C-4BC1-9104-94D9A1EE9391}" type="presOf" srcId="{C249EFB0-4665-4144-A56B-8CEF1AF7A1D4}" destId="{142B01EB-2299-4FAD-AEE9-BF4DB9CE12FD}" srcOrd="0" destOrd="0" presId="urn:microsoft.com/office/officeart/2005/8/layout/cycle2"/>
    <dgm:cxn modelId="{197CFA24-F68C-4225-B48D-00E1ED25B8A5}" type="presOf" srcId="{12736706-70FA-4969-B8B3-5B702127A6B7}" destId="{1EFF9DE3-C855-4589-A811-9966FB92986D}" srcOrd="0" destOrd="0" presId="urn:microsoft.com/office/officeart/2005/8/layout/cycle2"/>
    <dgm:cxn modelId="{34F31294-A1D1-4004-845C-430E03049142}" type="presOf" srcId="{23746ABF-E8B9-4A80-B4F3-B1D1674092A2}" destId="{2857C316-B916-4917-83B7-1B011E2406E9}" srcOrd="0" destOrd="0" presId="urn:microsoft.com/office/officeart/2005/8/layout/cycle2"/>
    <dgm:cxn modelId="{F133D98E-94C9-429E-8B02-4EC42079DC04}" srcId="{23746ABF-E8B9-4A80-B4F3-B1D1674092A2}" destId="{C2C23815-0D00-4DED-9D5E-ACCE01495AB8}" srcOrd="4" destOrd="0" parTransId="{6B7FEA0C-A207-48EA-A7EF-E2AD72F0BF39}" sibTransId="{ACECDB8D-0B38-4C60-91F2-434DBF340A89}"/>
    <dgm:cxn modelId="{DB677B8E-2607-4D96-9382-7609965DD64A}" srcId="{23746ABF-E8B9-4A80-B4F3-B1D1674092A2}" destId="{3391CFC4-C04E-4A56-8BD5-0853381180EB}" srcOrd="0" destOrd="0" parTransId="{CC2909C7-7FA5-4B97-B3A9-4371658B196D}" sibTransId="{C249EFB0-4665-4144-A56B-8CEF1AF7A1D4}"/>
    <dgm:cxn modelId="{42E44CAC-568D-4E76-9250-14C714F652DA}" type="presOf" srcId="{8E4F0F1D-0B92-489C-A630-56485FBE6FC0}" destId="{151FA4E4-A1B0-48D9-ABD8-66927A6D597C}" srcOrd="1" destOrd="0" presId="urn:microsoft.com/office/officeart/2005/8/layout/cycle2"/>
    <dgm:cxn modelId="{366C903E-BE51-4049-8E76-991E39B2BF3F}" type="presParOf" srcId="{2857C316-B916-4917-83B7-1B011E2406E9}" destId="{C2E9A058-D559-4906-9249-C8B277122382}" srcOrd="0" destOrd="0" presId="urn:microsoft.com/office/officeart/2005/8/layout/cycle2"/>
    <dgm:cxn modelId="{40319194-956D-4E75-9255-C666A7F2BE48}" type="presParOf" srcId="{2857C316-B916-4917-83B7-1B011E2406E9}" destId="{142B01EB-2299-4FAD-AEE9-BF4DB9CE12FD}" srcOrd="1" destOrd="0" presId="urn:microsoft.com/office/officeart/2005/8/layout/cycle2"/>
    <dgm:cxn modelId="{9A70EF29-F1F5-47A7-9612-4772C3E2EC22}" type="presParOf" srcId="{142B01EB-2299-4FAD-AEE9-BF4DB9CE12FD}" destId="{4A472CEE-53CF-4708-A3F0-1994F4D96EF1}" srcOrd="0" destOrd="0" presId="urn:microsoft.com/office/officeart/2005/8/layout/cycle2"/>
    <dgm:cxn modelId="{185B237B-FCEE-4DFC-8CDD-3ED42DEB7259}" type="presParOf" srcId="{2857C316-B916-4917-83B7-1B011E2406E9}" destId="{1EFF9DE3-C855-4589-A811-9966FB92986D}" srcOrd="2" destOrd="0" presId="urn:microsoft.com/office/officeart/2005/8/layout/cycle2"/>
    <dgm:cxn modelId="{47105335-73DA-487A-8546-57CBDDAFCD33}" type="presParOf" srcId="{2857C316-B916-4917-83B7-1B011E2406E9}" destId="{B732B873-090E-4C46-AE80-417790F0D389}" srcOrd="3" destOrd="0" presId="urn:microsoft.com/office/officeart/2005/8/layout/cycle2"/>
    <dgm:cxn modelId="{BD5BAC51-F29D-4A8A-8D0F-1602FDD34109}" type="presParOf" srcId="{B732B873-090E-4C46-AE80-417790F0D389}" destId="{151FA4E4-A1B0-48D9-ABD8-66927A6D597C}" srcOrd="0" destOrd="0" presId="urn:microsoft.com/office/officeart/2005/8/layout/cycle2"/>
    <dgm:cxn modelId="{4BB21248-CBAF-4546-8702-3E11F74AAB8B}" type="presParOf" srcId="{2857C316-B916-4917-83B7-1B011E2406E9}" destId="{E526C120-0325-49E4-88B9-7C8EFFAA26F2}" srcOrd="4" destOrd="0" presId="urn:microsoft.com/office/officeart/2005/8/layout/cycle2"/>
    <dgm:cxn modelId="{89CC8C82-4B30-4AED-ABF4-7D161D9E83F5}" type="presParOf" srcId="{2857C316-B916-4917-83B7-1B011E2406E9}" destId="{FB5D318B-5F83-436D-8419-972FB0666AF0}" srcOrd="5" destOrd="0" presId="urn:microsoft.com/office/officeart/2005/8/layout/cycle2"/>
    <dgm:cxn modelId="{E66A5553-BA2F-4FF2-8D20-0D80494C377B}" type="presParOf" srcId="{FB5D318B-5F83-436D-8419-972FB0666AF0}" destId="{B71DFBC0-9209-4024-A052-A903C7046E69}" srcOrd="0" destOrd="0" presId="urn:microsoft.com/office/officeart/2005/8/layout/cycle2"/>
    <dgm:cxn modelId="{66809CF9-2891-40B0-BCEB-F022B2F19A2D}" type="presParOf" srcId="{2857C316-B916-4917-83B7-1B011E2406E9}" destId="{AFE6D3BF-D177-4464-8BCF-F1B8938A46D7}" srcOrd="6" destOrd="0" presId="urn:microsoft.com/office/officeart/2005/8/layout/cycle2"/>
    <dgm:cxn modelId="{9A00C8C7-D68B-465B-BFBB-CB56A6E8DACD}" type="presParOf" srcId="{2857C316-B916-4917-83B7-1B011E2406E9}" destId="{290DFA34-43AC-40C5-877C-220BBF6C08FA}" srcOrd="7" destOrd="0" presId="urn:microsoft.com/office/officeart/2005/8/layout/cycle2"/>
    <dgm:cxn modelId="{9F7F2A29-B6F3-4963-BFD5-7CC6E7FAD09B}" type="presParOf" srcId="{290DFA34-43AC-40C5-877C-220BBF6C08FA}" destId="{BCC8AEAB-99FD-48FD-A3A0-590EB06876F0}" srcOrd="0" destOrd="0" presId="urn:microsoft.com/office/officeart/2005/8/layout/cycle2"/>
    <dgm:cxn modelId="{46CAC863-0F3D-4D34-B368-B5D03F1293E5}" type="presParOf" srcId="{2857C316-B916-4917-83B7-1B011E2406E9}" destId="{FF35BA91-BB60-40AE-B1A2-C3160CD93707}" srcOrd="8" destOrd="0" presId="urn:microsoft.com/office/officeart/2005/8/layout/cycle2"/>
    <dgm:cxn modelId="{C09E5D08-321D-4081-852F-F17B8FCB6C33}" type="presParOf" srcId="{2857C316-B916-4917-83B7-1B011E2406E9}" destId="{105D3FA1-300C-4387-BE89-4A8E8445DF96}" srcOrd="9" destOrd="0" presId="urn:microsoft.com/office/officeart/2005/8/layout/cycle2"/>
    <dgm:cxn modelId="{6B6E5B37-73C7-41ED-9F53-DBF630542FC0}" type="presParOf" srcId="{105D3FA1-300C-4387-BE89-4A8E8445DF96}" destId="{CA955D5B-D338-42F3-A5AB-951B5050BD7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27E1C-8166-4A53-8143-B24811131A72}">
      <dsp:nvSpPr>
        <dsp:cNvPr id="0" name=""/>
        <dsp:cNvSpPr/>
      </dsp:nvSpPr>
      <dsp:spPr>
        <a:xfrm>
          <a:off x="1371583" y="1727216"/>
          <a:ext cx="3413760" cy="3413760"/>
        </a:xfrm>
        <a:prstGeom prst="pie">
          <a:avLst>
            <a:gd name="adj1" fmla="val 16200000"/>
            <a:gd name="adj2" fmla="val 1800000"/>
          </a:avLst>
        </a:prstGeom>
        <a:solidFill>
          <a:srgbClr val="00823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IT Assets</a:t>
          </a:r>
          <a:endParaRPr lang="en-US" sz="1300" kern="1200" dirty="0"/>
        </a:p>
      </dsp:txBody>
      <dsp:txXfrm>
        <a:off x="3227612" y="2357136"/>
        <a:ext cx="1158240" cy="1137920"/>
      </dsp:txXfrm>
    </dsp:sp>
    <dsp:sp modelId="{0CF9E31C-066C-4A01-B7BF-125F36E0C377}">
      <dsp:nvSpPr>
        <dsp:cNvPr id="0" name=""/>
        <dsp:cNvSpPr/>
      </dsp:nvSpPr>
      <dsp:spPr>
        <a:xfrm>
          <a:off x="1371591" y="1727188"/>
          <a:ext cx="3413760" cy="3413760"/>
        </a:xfrm>
        <a:prstGeom prst="pie">
          <a:avLst>
            <a:gd name="adj1" fmla="val 1800000"/>
            <a:gd name="adj2" fmla="val 900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Non- IT Assets</a:t>
          </a:r>
          <a:endParaRPr lang="en-US" sz="1300" kern="1200" dirty="0"/>
        </a:p>
      </dsp:txBody>
      <dsp:txXfrm>
        <a:off x="2306311" y="3881108"/>
        <a:ext cx="1544320" cy="1056640"/>
      </dsp:txXfrm>
    </dsp:sp>
    <dsp:sp modelId="{D9781460-F509-4446-8F94-99FE716DAF7E}">
      <dsp:nvSpPr>
        <dsp:cNvPr id="0" name=""/>
        <dsp:cNvSpPr/>
      </dsp:nvSpPr>
      <dsp:spPr>
        <a:xfrm>
          <a:off x="1371591" y="1727188"/>
          <a:ext cx="3413760" cy="3413760"/>
        </a:xfrm>
        <a:prstGeom prst="pie">
          <a:avLst>
            <a:gd name="adj1" fmla="val 9000000"/>
            <a:gd name="adj2" fmla="val 16200000"/>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Assets $5000</a:t>
          </a:r>
        </a:p>
        <a:p>
          <a:pPr lvl="0" algn="ctr" defTabSz="577850">
            <a:lnSpc>
              <a:spcPct val="90000"/>
            </a:lnSpc>
            <a:spcBef>
              <a:spcPct val="0"/>
            </a:spcBef>
            <a:spcAft>
              <a:spcPct val="35000"/>
            </a:spcAft>
          </a:pPr>
          <a:r>
            <a:rPr lang="en-US" sz="1300" kern="1200" dirty="0" smtClean="0"/>
            <a:t>&amp;</a:t>
          </a:r>
        </a:p>
        <a:p>
          <a:pPr lvl="0" algn="ctr" defTabSz="577850">
            <a:lnSpc>
              <a:spcPct val="90000"/>
            </a:lnSpc>
            <a:spcBef>
              <a:spcPct val="0"/>
            </a:spcBef>
            <a:spcAft>
              <a:spcPct val="35000"/>
            </a:spcAft>
          </a:pPr>
          <a:r>
            <a:rPr lang="en-US" sz="1300" kern="1200" dirty="0" smtClean="0"/>
            <a:t>Above</a:t>
          </a:r>
          <a:endParaRPr lang="en-US" sz="1300" kern="1200" dirty="0"/>
        </a:p>
      </dsp:txBody>
      <dsp:txXfrm>
        <a:off x="1737351" y="2397748"/>
        <a:ext cx="1158240" cy="11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9A058-D559-4906-9249-C8B277122382}">
      <dsp:nvSpPr>
        <dsp:cNvPr id="0" name=""/>
        <dsp:cNvSpPr/>
      </dsp:nvSpPr>
      <dsp:spPr>
        <a:xfrm>
          <a:off x="2434828" y="401"/>
          <a:ext cx="1226343" cy="1226343"/>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Acquire</a:t>
          </a:r>
        </a:p>
        <a:p>
          <a:pPr lvl="0" algn="ctr" defTabSz="755650">
            <a:lnSpc>
              <a:spcPct val="90000"/>
            </a:lnSpc>
            <a:spcBef>
              <a:spcPct val="0"/>
            </a:spcBef>
            <a:spcAft>
              <a:spcPct val="35000"/>
            </a:spcAft>
          </a:pPr>
          <a:r>
            <a:rPr lang="en-US" sz="1700" kern="1200" dirty="0" smtClean="0"/>
            <a:t>Assets</a:t>
          </a:r>
          <a:endParaRPr lang="en-US" sz="1700" kern="1200" dirty="0"/>
        </a:p>
      </dsp:txBody>
      <dsp:txXfrm>
        <a:off x="2614422" y="179995"/>
        <a:ext cx="867155" cy="867155"/>
      </dsp:txXfrm>
    </dsp:sp>
    <dsp:sp modelId="{142B01EB-2299-4FAD-AEE9-BF4DB9CE12FD}">
      <dsp:nvSpPr>
        <dsp:cNvPr id="0" name=""/>
        <dsp:cNvSpPr/>
      </dsp:nvSpPr>
      <dsp:spPr>
        <a:xfrm rot="2160000">
          <a:off x="3622675" y="942976"/>
          <a:ext cx="327092" cy="4138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632045" y="996915"/>
        <a:ext cx="228964" cy="248335"/>
      </dsp:txXfrm>
    </dsp:sp>
    <dsp:sp modelId="{1EFF9DE3-C855-4589-A811-9966FB92986D}">
      <dsp:nvSpPr>
        <dsp:cNvPr id="0" name=""/>
        <dsp:cNvSpPr/>
      </dsp:nvSpPr>
      <dsp:spPr>
        <a:xfrm>
          <a:off x="3926250" y="1083982"/>
          <a:ext cx="1226343" cy="1226343"/>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Deploy</a:t>
          </a:r>
        </a:p>
        <a:p>
          <a:pPr lvl="0" algn="ctr" defTabSz="755650">
            <a:lnSpc>
              <a:spcPct val="90000"/>
            </a:lnSpc>
            <a:spcBef>
              <a:spcPct val="0"/>
            </a:spcBef>
            <a:spcAft>
              <a:spcPct val="35000"/>
            </a:spcAft>
          </a:pPr>
          <a:r>
            <a:rPr lang="en-US" sz="1700" kern="1200" dirty="0" smtClean="0"/>
            <a:t>Assets</a:t>
          </a:r>
          <a:endParaRPr lang="en-US" sz="1700" kern="1200" dirty="0"/>
        </a:p>
      </dsp:txBody>
      <dsp:txXfrm>
        <a:off x="4105844" y="1263576"/>
        <a:ext cx="867155" cy="867155"/>
      </dsp:txXfrm>
    </dsp:sp>
    <dsp:sp modelId="{B732B873-090E-4C46-AE80-417790F0D389}">
      <dsp:nvSpPr>
        <dsp:cNvPr id="0" name=""/>
        <dsp:cNvSpPr/>
      </dsp:nvSpPr>
      <dsp:spPr>
        <a:xfrm rot="6480000">
          <a:off x="4093900" y="2358041"/>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158126" y="2394156"/>
        <a:ext cx="228964" cy="248335"/>
      </dsp:txXfrm>
    </dsp:sp>
    <dsp:sp modelId="{E526C120-0325-49E4-88B9-7C8EFFAA26F2}">
      <dsp:nvSpPr>
        <dsp:cNvPr id="0" name=""/>
        <dsp:cNvSpPr/>
      </dsp:nvSpPr>
      <dsp:spPr>
        <a:xfrm>
          <a:off x="3356577" y="2837255"/>
          <a:ext cx="1226343" cy="1226343"/>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Manage Assets</a:t>
          </a:r>
          <a:endParaRPr lang="en-US" sz="1700" kern="1200" dirty="0"/>
        </a:p>
      </dsp:txBody>
      <dsp:txXfrm>
        <a:off x="3536171" y="3016849"/>
        <a:ext cx="867155" cy="867155"/>
      </dsp:txXfrm>
    </dsp:sp>
    <dsp:sp modelId="{FB5D318B-5F83-436D-8419-972FB0666AF0}">
      <dsp:nvSpPr>
        <dsp:cNvPr id="0" name=""/>
        <dsp:cNvSpPr/>
      </dsp:nvSpPr>
      <dsp:spPr>
        <a:xfrm rot="10800000">
          <a:off x="2893711" y="3243481"/>
          <a:ext cx="327092" cy="4138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991839" y="3326259"/>
        <a:ext cx="228964" cy="248335"/>
      </dsp:txXfrm>
    </dsp:sp>
    <dsp:sp modelId="{AFE6D3BF-D177-4464-8BCF-F1B8938A46D7}">
      <dsp:nvSpPr>
        <dsp:cNvPr id="0" name=""/>
        <dsp:cNvSpPr/>
      </dsp:nvSpPr>
      <dsp:spPr>
        <a:xfrm>
          <a:off x="1513078" y="2837255"/>
          <a:ext cx="1226343" cy="1226343"/>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Retire</a:t>
          </a:r>
        </a:p>
        <a:p>
          <a:pPr lvl="0" algn="ctr" defTabSz="755650">
            <a:lnSpc>
              <a:spcPct val="90000"/>
            </a:lnSpc>
            <a:spcBef>
              <a:spcPct val="0"/>
            </a:spcBef>
            <a:spcAft>
              <a:spcPct val="35000"/>
            </a:spcAft>
          </a:pPr>
          <a:r>
            <a:rPr lang="en-US" sz="1700" kern="1200" dirty="0" smtClean="0"/>
            <a:t>Assets</a:t>
          </a:r>
          <a:endParaRPr lang="en-US" sz="1700" kern="1200" dirty="0"/>
        </a:p>
      </dsp:txBody>
      <dsp:txXfrm>
        <a:off x="1692672" y="3016849"/>
        <a:ext cx="867155" cy="867155"/>
      </dsp:txXfrm>
    </dsp:sp>
    <dsp:sp modelId="{290DFA34-43AC-40C5-877C-220BBF6C08FA}">
      <dsp:nvSpPr>
        <dsp:cNvPr id="0" name=""/>
        <dsp:cNvSpPr/>
      </dsp:nvSpPr>
      <dsp:spPr>
        <a:xfrm rot="15120000">
          <a:off x="1680728" y="2375649"/>
          <a:ext cx="327092" cy="4138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744954" y="2505090"/>
        <a:ext cx="228964" cy="248335"/>
      </dsp:txXfrm>
    </dsp:sp>
    <dsp:sp modelId="{FF35BA91-BB60-40AE-B1A2-C3160CD93707}">
      <dsp:nvSpPr>
        <dsp:cNvPr id="0" name=""/>
        <dsp:cNvSpPr/>
      </dsp:nvSpPr>
      <dsp:spPr>
        <a:xfrm>
          <a:off x="943405" y="1083982"/>
          <a:ext cx="1226343" cy="1226343"/>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Plan Assets</a:t>
          </a:r>
          <a:endParaRPr lang="en-US" sz="1700" kern="1200" dirty="0"/>
        </a:p>
      </dsp:txBody>
      <dsp:txXfrm>
        <a:off x="1122999" y="1263576"/>
        <a:ext cx="867155" cy="867155"/>
      </dsp:txXfrm>
    </dsp:sp>
    <dsp:sp modelId="{105D3FA1-300C-4387-BE89-4A8E8445DF96}">
      <dsp:nvSpPr>
        <dsp:cNvPr id="0" name=""/>
        <dsp:cNvSpPr/>
      </dsp:nvSpPr>
      <dsp:spPr>
        <a:xfrm rot="19440000">
          <a:off x="2131253" y="953859"/>
          <a:ext cx="327092" cy="4138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D2A345-099C-4CC1-B7F3-CAA421A7A833}" type="datetimeFigureOut">
              <a:rPr lang="en-US" smtClean="0"/>
              <a:pPr/>
              <a:t>2/21/2017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AD0DDF-0198-46B2-A127-04BBB761985B}" type="slidenum">
              <a:rPr lang="en-US" smtClean="0"/>
              <a:pPr/>
              <a:t>‹#›</a:t>
            </a:fld>
            <a:endParaRPr lang="en-US"/>
          </a:p>
        </p:txBody>
      </p:sp>
    </p:spTree>
    <p:extLst>
      <p:ext uri="{BB962C8B-B14F-4D97-AF65-F5344CB8AC3E}">
        <p14:creationId xmlns:p14="http://schemas.microsoft.com/office/powerpoint/2010/main" val="62919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9A75E5-25B3-4F05-AB17-C689D714D6AB}" type="datetimeFigureOut">
              <a:rPr lang="en-US" smtClean="0"/>
              <a:pPr/>
              <a:t>2/21/2017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675CEB-3B6F-47C1-BEF7-EE151C15E216}" type="slidenum">
              <a:rPr lang="en-US" smtClean="0"/>
              <a:pPr/>
              <a:t>‹#›</a:t>
            </a:fld>
            <a:endParaRPr lang="en-US"/>
          </a:p>
        </p:txBody>
      </p:sp>
    </p:spTree>
    <p:extLst>
      <p:ext uri="{BB962C8B-B14F-4D97-AF65-F5344CB8AC3E}">
        <p14:creationId xmlns:p14="http://schemas.microsoft.com/office/powerpoint/2010/main" val="1852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a:t>
            </a:fld>
            <a:endParaRPr lang="en-US" dirty="0"/>
          </a:p>
        </p:txBody>
      </p:sp>
    </p:spTree>
    <p:extLst>
      <p:ext uri="{BB962C8B-B14F-4D97-AF65-F5344CB8AC3E}">
        <p14:creationId xmlns:p14="http://schemas.microsoft.com/office/powerpoint/2010/main" val="346489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15</a:t>
            </a:fld>
            <a:endParaRPr lang="en-US"/>
          </a:p>
        </p:txBody>
      </p:sp>
    </p:spTree>
    <p:extLst>
      <p:ext uri="{BB962C8B-B14F-4D97-AF65-F5344CB8AC3E}">
        <p14:creationId xmlns:p14="http://schemas.microsoft.com/office/powerpoint/2010/main" val="323208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16</a:t>
            </a:fld>
            <a:endParaRPr lang="en-US"/>
          </a:p>
        </p:txBody>
      </p:sp>
    </p:spTree>
    <p:extLst>
      <p:ext uri="{BB962C8B-B14F-4D97-AF65-F5344CB8AC3E}">
        <p14:creationId xmlns:p14="http://schemas.microsoft.com/office/powerpoint/2010/main" val="162558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17</a:t>
            </a:fld>
            <a:endParaRPr lang="en-US"/>
          </a:p>
        </p:txBody>
      </p:sp>
    </p:spTree>
    <p:extLst>
      <p:ext uri="{BB962C8B-B14F-4D97-AF65-F5344CB8AC3E}">
        <p14:creationId xmlns:p14="http://schemas.microsoft.com/office/powerpoint/2010/main" val="133007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18</a:t>
            </a:fld>
            <a:endParaRPr lang="en-US"/>
          </a:p>
        </p:txBody>
      </p:sp>
    </p:spTree>
    <p:extLst>
      <p:ext uri="{BB962C8B-B14F-4D97-AF65-F5344CB8AC3E}">
        <p14:creationId xmlns:p14="http://schemas.microsoft.com/office/powerpoint/2010/main" val="313656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8675CEB-3B6F-47C1-BEF7-EE151C15E216}" type="slidenum">
              <a:rPr lang="en-US" smtClean="0"/>
              <a:pPr/>
              <a:t>19</a:t>
            </a:fld>
            <a:endParaRPr lang="en-US"/>
          </a:p>
        </p:txBody>
      </p:sp>
    </p:spTree>
    <p:extLst>
      <p:ext uri="{BB962C8B-B14F-4D97-AF65-F5344CB8AC3E}">
        <p14:creationId xmlns:p14="http://schemas.microsoft.com/office/powerpoint/2010/main" val="376980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20</a:t>
            </a:fld>
            <a:endParaRPr lang="en-US"/>
          </a:p>
        </p:txBody>
      </p:sp>
    </p:spTree>
    <p:extLst>
      <p:ext uri="{BB962C8B-B14F-4D97-AF65-F5344CB8AC3E}">
        <p14:creationId xmlns:p14="http://schemas.microsoft.com/office/powerpoint/2010/main" val="73129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21</a:t>
            </a:fld>
            <a:endParaRPr lang="en-US"/>
          </a:p>
        </p:txBody>
      </p:sp>
    </p:spTree>
    <p:extLst>
      <p:ext uri="{BB962C8B-B14F-4D97-AF65-F5344CB8AC3E}">
        <p14:creationId xmlns:p14="http://schemas.microsoft.com/office/powerpoint/2010/main" val="128840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8675CEB-3B6F-47C1-BEF7-EE151C15E216}" type="slidenum">
              <a:rPr lang="en-US" smtClean="0"/>
              <a:pPr/>
              <a:t>22</a:t>
            </a:fld>
            <a:endParaRPr lang="en-US"/>
          </a:p>
        </p:txBody>
      </p:sp>
    </p:spTree>
    <p:extLst>
      <p:ext uri="{BB962C8B-B14F-4D97-AF65-F5344CB8AC3E}">
        <p14:creationId xmlns:p14="http://schemas.microsoft.com/office/powerpoint/2010/main" val="244338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23</a:t>
            </a:fld>
            <a:endParaRPr lang="en-US"/>
          </a:p>
        </p:txBody>
      </p:sp>
    </p:spTree>
    <p:extLst>
      <p:ext uri="{BB962C8B-B14F-4D97-AF65-F5344CB8AC3E}">
        <p14:creationId xmlns:p14="http://schemas.microsoft.com/office/powerpoint/2010/main" val="28658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25</a:t>
            </a:fld>
            <a:endParaRPr lang="en-US"/>
          </a:p>
        </p:txBody>
      </p:sp>
    </p:spTree>
    <p:extLst>
      <p:ext uri="{BB962C8B-B14F-4D97-AF65-F5344CB8AC3E}">
        <p14:creationId xmlns:p14="http://schemas.microsoft.com/office/powerpoint/2010/main" val="183642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a:t>
            </a:fld>
            <a:endParaRPr lang="en-US" dirty="0"/>
          </a:p>
        </p:txBody>
      </p:sp>
    </p:spTree>
    <p:extLst>
      <p:ext uri="{BB962C8B-B14F-4D97-AF65-F5344CB8AC3E}">
        <p14:creationId xmlns:p14="http://schemas.microsoft.com/office/powerpoint/2010/main" val="239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26</a:t>
            </a:fld>
            <a:endParaRPr lang="en-US"/>
          </a:p>
        </p:txBody>
      </p:sp>
    </p:spTree>
    <p:extLst>
      <p:ext uri="{BB962C8B-B14F-4D97-AF65-F5344CB8AC3E}">
        <p14:creationId xmlns:p14="http://schemas.microsoft.com/office/powerpoint/2010/main" val="3078550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33</a:t>
            </a:fld>
            <a:endParaRPr lang="en-US"/>
          </a:p>
        </p:txBody>
      </p:sp>
    </p:spTree>
    <p:extLst>
      <p:ext uri="{BB962C8B-B14F-4D97-AF65-F5344CB8AC3E}">
        <p14:creationId xmlns:p14="http://schemas.microsoft.com/office/powerpoint/2010/main" val="1944880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35</a:t>
            </a:fld>
            <a:endParaRPr lang="en-US"/>
          </a:p>
        </p:txBody>
      </p:sp>
    </p:spTree>
    <p:extLst>
      <p:ext uri="{BB962C8B-B14F-4D97-AF65-F5344CB8AC3E}">
        <p14:creationId xmlns:p14="http://schemas.microsoft.com/office/powerpoint/2010/main" val="402182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36</a:t>
            </a:fld>
            <a:endParaRPr lang="en-US"/>
          </a:p>
        </p:txBody>
      </p:sp>
    </p:spTree>
    <p:extLst>
      <p:ext uri="{BB962C8B-B14F-4D97-AF65-F5344CB8AC3E}">
        <p14:creationId xmlns:p14="http://schemas.microsoft.com/office/powerpoint/2010/main" val="5634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37</a:t>
            </a:fld>
            <a:endParaRPr lang="en-US"/>
          </a:p>
        </p:txBody>
      </p:sp>
    </p:spTree>
    <p:extLst>
      <p:ext uri="{BB962C8B-B14F-4D97-AF65-F5344CB8AC3E}">
        <p14:creationId xmlns:p14="http://schemas.microsoft.com/office/powerpoint/2010/main" val="2430622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38</a:t>
            </a:fld>
            <a:endParaRPr lang="en-US"/>
          </a:p>
        </p:txBody>
      </p:sp>
    </p:spTree>
    <p:extLst>
      <p:ext uri="{BB962C8B-B14F-4D97-AF65-F5344CB8AC3E}">
        <p14:creationId xmlns:p14="http://schemas.microsoft.com/office/powerpoint/2010/main" val="2914652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39</a:t>
            </a:fld>
            <a:endParaRPr lang="en-US"/>
          </a:p>
        </p:txBody>
      </p:sp>
    </p:spTree>
    <p:extLst>
      <p:ext uri="{BB962C8B-B14F-4D97-AF65-F5344CB8AC3E}">
        <p14:creationId xmlns:p14="http://schemas.microsoft.com/office/powerpoint/2010/main" val="1966444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40</a:t>
            </a:fld>
            <a:endParaRPr lang="en-US"/>
          </a:p>
        </p:txBody>
      </p:sp>
    </p:spTree>
    <p:extLst>
      <p:ext uri="{BB962C8B-B14F-4D97-AF65-F5344CB8AC3E}">
        <p14:creationId xmlns:p14="http://schemas.microsoft.com/office/powerpoint/2010/main" val="3949293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41</a:t>
            </a:fld>
            <a:endParaRPr lang="en-US"/>
          </a:p>
        </p:txBody>
      </p:sp>
    </p:spTree>
    <p:extLst>
      <p:ext uri="{BB962C8B-B14F-4D97-AF65-F5344CB8AC3E}">
        <p14:creationId xmlns:p14="http://schemas.microsoft.com/office/powerpoint/2010/main" val="2904602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42</a:t>
            </a:fld>
            <a:endParaRPr lang="en-US"/>
          </a:p>
        </p:txBody>
      </p:sp>
    </p:spTree>
    <p:extLst>
      <p:ext uri="{BB962C8B-B14F-4D97-AF65-F5344CB8AC3E}">
        <p14:creationId xmlns:p14="http://schemas.microsoft.com/office/powerpoint/2010/main" val="269060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a:t>
            </a:fld>
            <a:endParaRPr lang="en-US"/>
          </a:p>
        </p:txBody>
      </p:sp>
    </p:spTree>
    <p:extLst>
      <p:ext uri="{BB962C8B-B14F-4D97-AF65-F5344CB8AC3E}">
        <p14:creationId xmlns:p14="http://schemas.microsoft.com/office/powerpoint/2010/main" val="144444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014936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8569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719158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71611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715518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64733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5</a:t>
            </a:fld>
            <a:endParaRPr lang="en-US"/>
          </a:p>
        </p:txBody>
      </p:sp>
    </p:spTree>
    <p:extLst>
      <p:ext uri="{BB962C8B-B14F-4D97-AF65-F5344CB8AC3E}">
        <p14:creationId xmlns:p14="http://schemas.microsoft.com/office/powerpoint/2010/main" val="358569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6</a:t>
            </a:fld>
            <a:endParaRPr lang="en-US" dirty="0"/>
          </a:p>
        </p:txBody>
      </p:sp>
    </p:spTree>
    <p:extLst>
      <p:ext uri="{BB962C8B-B14F-4D97-AF65-F5344CB8AC3E}">
        <p14:creationId xmlns:p14="http://schemas.microsoft.com/office/powerpoint/2010/main" val="98464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7</a:t>
            </a:fld>
            <a:endParaRPr lang="en-US"/>
          </a:p>
        </p:txBody>
      </p:sp>
    </p:spTree>
    <p:extLst>
      <p:ext uri="{BB962C8B-B14F-4D97-AF65-F5344CB8AC3E}">
        <p14:creationId xmlns:p14="http://schemas.microsoft.com/office/powerpoint/2010/main" val="122210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8</a:t>
            </a:fld>
            <a:endParaRPr lang="en-US" dirty="0"/>
          </a:p>
        </p:txBody>
      </p:sp>
    </p:spTree>
    <p:extLst>
      <p:ext uri="{BB962C8B-B14F-4D97-AF65-F5344CB8AC3E}">
        <p14:creationId xmlns:p14="http://schemas.microsoft.com/office/powerpoint/2010/main" val="305824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9</a:t>
            </a:fld>
            <a:endParaRPr lang="en-US" dirty="0"/>
          </a:p>
        </p:txBody>
      </p:sp>
    </p:spTree>
    <p:extLst>
      <p:ext uri="{BB962C8B-B14F-4D97-AF65-F5344CB8AC3E}">
        <p14:creationId xmlns:p14="http://schemas.microsoft.com/office/powerpoint/2010/main" val="228230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10</a:t>
            </a:fld>
            <a:endParaRPr lang="en-US"/>
          </a:p>
        </p:txBody>
      </p:sp>
    </p:spTree>
    <p:extLst>
      <p:ext uri="{BB962C8B-B14F-4D97-AF65-F5344CB8AC3E}">
        <p14:creationId xmlns:p14="http://schemas.microsoft.com/office/powerpoint/2010/main" val="339901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B50DE-6390-425D-8E99-72889BAB8757}"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2804-1150-4176-864C-0EDD40240FE2}"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F7BA-8D3E-40E9-8C8C-34B77EDE0693}"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2BA95C-2805-4C80-B274-6D70D072E399}" type="datetime1">
              <a:rPr lang="en-US" smtClean="0"/>
              <a:pPr/>
              <a:t>2/21/2017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037B7-5C6F-47EE-87EE-09D3A6026E7B}"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FCCD17-F716-4948-8614-C9C122A52086}"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64314D-6E04-47D3-A442-63D5E08459A0}" type="datetime1">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D800BE-A480-40D2-A167-A6D74062D59A}" type="datetime1">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AF0BE04-D66E-447B-A4BC-DF7A7F6744B4}"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F1F7F-D3E4-40B8-9305-80BD13FE1D38}"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1BEBD2F-7B63-4755-BCA1-5905AEE588F3}" type="datetime1">
              <a:rPr lang="en-US" smtClean="0"/>
              <a:pPr/>
              <a:t>2/21/2017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0970BF-ABD1-4474-9C2A-CA9CE1DB533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33218-FD01-4D52-BB14-E96ECC219CB8}"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912ABB-1967-4839-A95C-F35B72ADB9D7}"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DD809-F1CD-4411-8645-9719A4E67358}"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BFF3C-8E98-4B66-8D4A-A2434F9F111B}" type="slidenum">
              <a:rPr lang="en-US" smtClean="0"/>
              <a:pPr/>
              <a:t>‹#›</a:t>
            </a:fld>
            <a:endParaRPr lang="en-US"/>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2BA95C-2805-4C80-B274-6D70D072E399}"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037B7-5C6F-47EE-87EE-09D3A6026E7B}"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FCCD17-F716-4948-8614-C9C122A52086}"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4314D-6E04-47D3-A442-63D5E08459A0}" type="datetime1">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800BE-A480-40D2-A167-A6D74062D59A}" type="datetime1">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AF0BE04-D66E-447B-A4BC-DF7A7F6744B4}" type="datetime1">
              <a:rPr lang="en-US" smtClean="0"/>
              <a:pPr/>
              <a:t>2/21/2017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EBD2F-7B63-4755-BCA1-5905AEE588F3}"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33218-FD01-4D52-BB14-E96ECC219CB8}"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12ABB-1967-4839-A95C-F35B72ADB9D7}" type="datetime1">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143302"/>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08598"/>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344486"/>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2/21/2017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099102"/>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2/21/2017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4816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CBB00-2AA3-48B7-ACBF-6EA308DC6661}"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2/21/2017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424192"/>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2/21/2017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704069"/>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2/21/2017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447420"/>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2/21/2017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035346"/>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854424"/>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792575"/>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25725"/>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950909"/>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485741"/>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2/21/2017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76836"/>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79781-737D-41E8-AB81-0D560B775801}" type="datetime1">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2/21/2017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483506"/>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2/21/2017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00452"/>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2/21/2017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145519"/>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2/21/2017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730100"/>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2/21/2017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578546"/>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68480"/>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18788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05183-9F10-4643-B2B3-4F4757FFE781}" type="datetime1">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pPr/>
              <a:t>2/21/2017</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3DBE06-EC6C-4A1D-A6FF-6B4F8DA740EA}" type="datetime1">
              <a:rPr lang="en-US" smtClean="0"/>
              <a:pPr/>
              <a:t>2/21/2017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CC93F06-8F70-4308-A804-B01C5C0A75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3DBE06-EC6C-4A1D-A6FF-6B4F8DA740EA}" type="datetime1">
              <a:rPr lang="en-US" smtClean="0"/>
              <a:pPr/>
              <a:t>2/21/2017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CC93F06-8F70-4308-A804-B01C5C0A75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ransition>
    <p:wipe dir="d"/>
  </p:transition>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3517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2/21/2017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2613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help.wcu.edu/CherwellPortal/WCU"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help.wcu.edu/CherwellPortal/WCU" TargetMode="Externa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s://help.wcu.edu/CherwellPortal/WCU" TargetMode="Externa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s://help.wcu.edu/CherwellPortal/WCU" TargetMode="Externa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www.wcu.edu/discover/campus-services-and-operations/controllers-office/fixed-assets.aspx#tabs-1"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www.wcu.edu/WebFiles/Permission_to_Remove_University_Assets_from_Campus_Form083116.pdf" TargetMode="External"/><Relationship Id="rId4" Type="http://schemas.openxmlformats.org/officeDocument/2006/relationships/hyperlink" Target="http://www.wcu.edu/discover/campus-services-and-operations/controllers-office/fixed-assets.aspx#tabs-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30.xml"/><Relationship Id="rId1" Type="http://schemas.openxmlformats.org/officeDocument/2006/relationships/themeOverride" Target="../theme/themeOverr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30.xml"/><Relationship Id="rId1" Type="http://schemas.openxmlformats.org/officeDocument/2006/relationships/themeOverride" Target="../theme/themeOverride4.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30.xml"/><Relationship Id="rId1" Type="http://schemas.openxmlformats.org/officeDocument/2006/relationships/themeOverride" Target="../theme/themeOverride5.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30.xml"/><Relationship Id="rId1" Type="http://schemas.openxmlformats.org/officeDocument/2006/relationships/themeOverride" Target="../theme/themeOverride6.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30.xml"/><Relationship Id="rId1" Type="http://schemas.openxmlformats.org/officeDocument/2006/relationships/themeOverride" Target="../theme/themeOverride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99">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Western Carolina University</a:t>
            </a:r>
            <a:endParaRPr lang="en-US" dirty="0"/>
          </a:p>
        </p:txBody>
      </p:sp>
      <p:sp>
        <p:nvSpPr>
          <p:cNvPr id="3" name="Subtitle 2"/>
          <p:cNvSpPr>
            <a:spLocks noGrp="1"/>
          </p:cNvSpPr>
          <p:nvPr>
            <p:ph type="subTitle" idx="1"/>
          </p:nvPr>
        </p:nvSpPr>
        <p:spPr/>
        <p:txBody>
          <a:bodyPr/>
          <a:lstStyle/>
          <a:p>
            <a:r>
              <a:rPr lang="en-US" dirty="0" smtClean="0"/>
              <a:t>Controller’s Office</a:t>
            </a:r>
          </a:p>
          <a:p>
            <a:r>
              <a:rPr lang="en-US" dirty="0" smtClean="0">
                <a:solidFill>
                  <a:schemeClr val="tx1"/>
                </a:solidFill>
              </a:rPr>
              <a:t>Capital Assets</a:t>
            </a:r>
            <a:endParaRPr lang="en-US"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10</a:t>
            </a:fld>
            <a:endParaRPr lang="en-US">
              <a:solidFill>
                <a:prstClr val="black">
                  <a:tint val="75000"/>
                </a:prstClr>
              </a:solidFill>
            </a:endParaRPr>
          </a:p>
        </p:txBody>
      </p:sp>
      <p:sp>
        <p:nvSpPr>
          <p:cNvPr id="5" name="Rectangle 4"/>
          <p:cNvSpPr/>
          <p:nvPr/>
        </p:nvSpPr>
        <p:spPr>
          <a:xfrm>
            <a:off x="144780" y="2676468"/>
            <a:ext cx="8915400" cy="4124206"/>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r>
              <a:rPr lang="en-US" dirty="0">
                <a:solidFill>
                  <a:srgbClr val="7030A0"/>
                </a:solidFill>
              </a:rPr>
              <a:t> </a:t>
            </a:r>
          </a:p>
          <a:p>
            <a:pPr>
              <a:buFont typeface="Arial" panose="020B0604020202020204" pitchFamily="34" charset="0"/>
              <a:buChar char="•"/>
            </a:pPr>
            <a:r>
              <a:rPr lang="en-US" b="1" dirty="0">
                <a:solidFill>
                  <a:srgbClr val="7030A0"/>
                </a:solidFill>
              </a:rPr>
              <a:t>Fixed Asset Coordinator (FAC) Procedures and </a:t>
            </a:r>
            <a:r>
              <a:rPr lang="en-US" b="1" dirty="0" smtClean="0">
                <a:solidFill>
                  <a:srgbClr val="7030A0"/>
                </a:solidFill>
              </a:rPr>
              <a:t>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endParaRPr lang="en-US" dirty="0"/>
          </a:p>
          <a:p>
            <a:pPr>
              <a:buFont typeface="Arial" panose="020B0604020202020204" pitchFamily="34" charset="0"/>
              <a:buChar char="•"/>
            </a:pPr>
            <a:r>
              <a:rPr lang="en-US" b="1" dirty="0">
                <a:solidFill>
                  <a:srgbClr val="7030A0"/>
                </a:solidFill>
              </a:rPr>
              <a:t>FORMS AND </a:t>
            </a:r>
            <a:r>
              <a:rPr lang="en-US" b="1" dirty="0" smtClean="0">
                <a:solidFill>
                  <a:srgbClr val="7030A0"/>
                </a:solidFill>
              </a:rPr>
              <a:t>REPORTS        List </a:t>
            </a:r>
            <a:r>
              <a:rPr lang="en-US" b="1" dirty="0">
                <a:solidFill>
                  <a:srgbClr val="7030A0"/>
                </a:solidFill>
              </a:rPr>
              <a:t>of </a:t>
            </a:r>
            <a:r>
              <a:rPr lang="en-US" b="1" dirty="0" smtClean="0">
                <a:solidFill>
                  <a:srgbClr val="7030A0"/>
                </a:solidFill>
              </a:rPr>
              <a:t>FACs</a:t>
            </a:r>
          </a:p>
          <a:p>
            <a:pPr>
              <a:buFont typeface="Arial" panose="020B0604020202020204" pitchFamily="34" charset="0"/>
              <a:buChar char="•"/>
            </a:pPr>
            <a:endParaRPr lang="en-US" dirty="0"/>
          </a:p>
          <a:p>
            <a:r>
              <a:rPr lang="en-US" b="1" dirty="0"/>
              <a:t>WCU Asset Inventory </a:t>
            </a:r>
            <a:r>
              <a:rPr lang="en-US" b="1" dirty="0" smtClean="0"/>
              <a:t>Control</a:t>
            </a:r>
          </a:p>
          <a:p>
            <a:endParaRPr lang="en-US" sz="1400" dirty="0"/>
          </a:p>
          <a:p>
            <a:r>
              <a:rPr lang="en-US" dirty="0">
                <a:solidFill>
                  <a:srgbClr val="7030A0"/>
                </a:solidFill>
              </a:rPr>
              <a:t>WCU Asset Inventory Control Form</a:t>
            </a:r>
            <a:r>
              <a:rPr lang="en-US" dirty="0"/>
              <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a:t>
            </a:r>
            <a:r>
              <a:rPr lang="en-US" dirty="0" smtClean="0"/>
              <a:t>contact </a:t>
            </a:r>
            <a:r>
              <a:rPr lang="en-US" dirty="0"/>
              <a:t>Dale Cox (227-2583) or Ed Lawson (227-7487). </a:t>
            </a:r>
            <a:endParaRPr lang="en-US" dirty="0" smtClean="0"/>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76200"/>
            <a:ext cx="8749390" cy="2554865"/>
          </a:xfrm>
          <a:prstGeom prst="rect">
            <a:avLst/>
          </a:prstGeom>
        </p:spPr>
      </p:pic>
    </p:spTree>
    <p:extLst>
      <p:ext uri="{BB962C8B-B14F-4D97-AF65-F5344CB8AC3E}">
        <p14:creationId xmlns:p14="http://schemas.microsoft.com/office/powerpoint/2010/main" val="88241749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11</a:t>
            </a:fld>
            <a:endParaRPr lang="en-US"/>
          </a:p>
        </p:txBody>
      </p:sp>
      <p:pic>
        <p:nvPicPr>
          <p:cNvPr id="6" name="Picture 5" descr="cid:86B6A68A53B54AE289D986722ED997C0@dn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p:spPr>
      </p:pic>
    </p:spTree>
    <p:extLst>
      <p:ext uri="{BB962C8B-B14F-4D97-AF65-F5344CB8AC3E}">
        <p14:creationId xmlns:p14="http://schemas.microsoft.com/office/powerpoint/2010/main" val="3816535586"/>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12</a:t>
            </a:fld>
            <a:endParaRPr lang="en-US">
              <a:solidFill>
                <a:prstClr val="black">
                  <a:tint val="75000"/>
                </a:prstClr>
              </a:solidFill>
            </a:endParaRPr>
          </a:p>
        </p:txBody>
      </p:sp>
      <p:pic>
        <p:nvPicPr>
          <p:cNvPr id="4" name="Picture 3" descr="cid:4185611FE5BF4BE48E54DE9B56CAE1D4@dn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p:spPr>
      </p:pic>
    </p:spTree>
    <p:extLst>
      <p:ext uri="{BB962C8B-B14F-4D97-AF65-F5344CB8AC3E}">
        <p14:creationId xmlns:p14="http://schemas.microsoft.com/office/powerpoint/2010/main" val="3735454923"/>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13</a:t>
            </a:fld>
            <a:endParaRPr lang="en-US">
              <a:solidFill>
                <a:prstClr val="black">
                  <a:tint val="75000"/>
                </a:prstClr>
              </a:solidFill>
            </a:endParaRPr>
          </a:p>
        </p:txBody>
      </p:sp>
      <p:pic>
        <p:nvPicPr>
          <p:cNvPr id="3" name="Picture 2" descr="cid:74BA0CBFDB964F769C80E60A127840A3@dn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172200"/>
          </a:xfrm>
          <a:prstGeom prst="rect">
            <a:avLst/>
          </a:prstGeom>
          <a:noFill/>
          <a:ln>
            <a:noFill/>
          </a:ln>
        </p:spPr>
      </p:pic>
    </p:spTree>
    <p:extLst>
      <p:ext uri="{BB962C8B-B14F-4D97-AF65-F5344CB8AC3E}">
        <p14:creationId xmlns:p14="http://schemas.microsoft.com/office/powerpoint/2010/main" val="1135927066"/>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14</a:t>
            </a:fld>
            <a:endParaRPr lang="en-US">
              <a:solidFill>
                <a:prstClr val="black">
                  <a:tint val="75000"/>
                </a:prstClr>
              </a:solidFill>
            </a:endParaRPr>
          </a:p>
        </p:txBody>
      </p:sp>
      <p:pic>
        <p:nvPicPr>
          <p:cNvPr id="3" name="Picture 2" descr="cid:BA2A5C3ECF564B678C5855654143EA4E@dn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 y="76199"/>
            <a:ext cx="8991600" cy="6280154"/>
          </a:xfrm>
          <a:prstGeom prst="rect">
            <a:avLst/>
          </a:prstGeom>
          <a:noFill/>
          <a:ln>
            <a:noFill/>
          </a:ln>
        </p:spPr>
      </p:pic>
    </p:spTree>
    <p:extLst>
      <p:ext uri="{BB962C8B-B14F-4D97-AF65-F5344CB8AC3E}">
        <p14:creationId xmlns:p14="http://schemas.microsoft.com/office/powerpoint/2010/main" val="2371513637"/>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sz="2900" dirty="0" smtClean="0"/>
              <a:t>Familiarity of tasks performed during the year</a:t>
            </a:r>
          </a:p>
          <a:p>
            <a:pPr>
              <a:buNone/>
            </a:pPr>
            <a:endParaRPr lang="en-US" dirty="0" smtClean="0"/>
          </a:p>
          <a:p>
            <a:r>
              <a:rPr lang="en-US" sz="2800" dirty="0" smtClean="0"/>
              <a:t>Gift/Donation</a:t>
            </a:r>
          </a:p>
          <a:p>
            <a:pPr lvl="1"/>
            <a:r>
              <a:rPr lang="en-US" sz="2500" dirty="0" smtClean="0"/>
              <a:t>Prior to acceptance &amp; receipt, contact Office of Development</a:t>
            </a:r>
          </a:p>
          <a:p>
            <a:pPr lvl="1"/>
            <a:r>
              <a:rPr lang="en-US" sz="2500" dirty="0" smtClean="0"/>
              <a:t>Fixed Asset Accountant (Controller’s Office)</a:t>
            </a:r>
          </a:p>
          <a:p>
            <a:pPr lvl="1"/>
            <a:endParaRPr lang="en-US" dirty="0" smtClean="0"/>
          </a:p>
          <a:p>
            <a:r>
              <a:rPr lang="en-US" sz="2800" dirty="0" smtClean="0"/>
              <a:t>Fabricated assets (by assembly)</a:t>
            </a:r>
          </a:p>
          <a:p>
            <a:pPr>
              <a:buNone/>
            </a:pPr>
            <a:endParaRPr lang="en-US" dirty="0" smtClean="0"/>
          </a:p>
          <a:p>
            <a:r>
              <a:rPr lang="en-US" sz="2800" dirty="0" smtClean="0"/>
              <a:t>For gift/donation or fabricated assets, go on-line to the WCU</a:t>
            </a:r>
            <a:r>
              <a:rPr lang="en-US" sz="2800" dirty="0"/>
              <a:t> Asset Inventory Control </a:t>
            </a:r>
            <a:r>
              <a:rPr lang="en-US" sz="2800" dirty="0" smtClean="0"/>
              <a:t>Form. Go to, “Update Asset Details” and check the box beside, “Asset details need to be corrected.” Then, check the box beside “Item is a donation/gift/fabrication/furnished by government.” In the, “Description” field, give detail information.</a:t>
            </a:r>
          </a:p>
        </p:txBody>
      </p:sp>
      <p:sp>
        <p:nvSpPr>
          <p:cNvPr id="6" name="Slide Number Placeholder 5"/>
          <p:cNvSpPr>
            <a:spLocks noGrp="1"/>
          </p:cNvSpPr>
          <p:nvPr>
            <p:ph type="sldNum" sz="quarter" idx="12"/>
          </p:nvPr>
        </p:nvSpPr>
        <p:spPr/>
        <p:txBody>
          <a:bodyPr/>
          <a:lstStyle/>
          <a:p>
            <a:fld id="{2ACBFF3C-8E98-4B66-8D4A-A2434F9F111B}" type="slidenum">
              <a:rPr lang="en-US" smtClean="0"/>
              <a:pPr/>
              <a:t>15</a:t>
            </a:fld>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16</a:t>
            </a:fld>
            <a:endParaRPr lang="en-US"/>
          </a:p>
        </p:txBody>
      </p:sp>
      <p:pic>
        <p:nvPicPr>
          <p:cNvPr id="2" name="Picture 1"/>
          <p:cNvPicPr>
            <a:picLocks noChangeAspect="1"/>
          </p:cNvPicPr>
          <p:nvPr/>
        </p:nvPicPr>
        <p:blipFill>
          <a:blip r:embed="rId3"/>
          <a:stretch>
            <a:fillRect/>
          </a:stretch>
        </p:blipFill>
        <p:spPr>
          <a:xfrm>
            <a:off x="228600" y="304800"/>
            <a:ext cx="8686800" cy="6248400"/>
          </a:xfrm>
          <a:prstGeom prst="rect">
            <a:avLst/>
          </a:prstGeo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17</a:t>
            </a:fld>
            <a:endParaRPr lang="en-US"/>
          </a:p>
        </p:txBody>
      </p:sp>
      <p:pic>
        <p:nvPicPr>
          <p:cNvPr id="2" name="Picture 1"/>
          <p:cNvPicPr>
            <a:picLocks noChangeAspect="1"/>
          </p:cNvPicPr>
          <p:nvPr/>
        </p:nvPicPr>
        <p:blipFill>
          <a:blip r:embed="rId3"/>
          <a:stretch>
            <a:fillRect/>
          </a:stretch>
        </p:blipFill>
        <p:spPr>
          <a:xfrm>
            <a:off x="228600" y="228600"/>
            <a:ext cx="8610600" cy="6400800"/>
          </a:xfrm>
          <a:prstGeom prst="rect">
            <a:avLst/>
          </a:prstGeo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normAutofit fontScale="85000" lnSpcReduction="10000"/>
          </a:bodyPr>
          <a:lstStyle/>
          <a:p>
            <a:pPr>
              <a:buNone/>
            </a:pPr>
            <a:r>
              <a:rPr lang="en-US" sz="2800" dirty="0" smtClean="0"/>
              <a:t>Familiarity of tasks performed during the year</a:t>
            </a:r>
          </a:p>
          <a:p>
            <a:pPr>
              <a:buNone/>
            </a:pPr>
            <a:endParaRPr lang="en-US" dirty="0" smtClean="0"/>
          </a:p>
          <a:p>
            <a:r>
              <a:rPr lang="en-US" dirty="0" smtClean="0"/>
              <a:t>Trade-Ins (used as partial payment on new equipment and/or not under warranty)</a:t>
            </a:r>
          </a:p>
          <a:p>
            <a:pPr lvl="1">
              <a:buFont typeface="Wingdings" pitchFamily="2" charset="2"/>
              <a:buChar char="§"/>
            </a:pPr>
            <a:r>
              <a:rPr lang="en-US" sz="2400" dirty="0"/>
              <a:t>Notify Surplus Property Manager (Regina Cowan)</a:t>
            </a:r>
          </a:p>
          <a:p>
            <a:pPr lvl="1">
              <a:buFont typeface="Wingdings" pitchFamily="2" charset="2"/>
              <a:buChar char="§"/>
            </a:pPr>
            <a:r>
              <a:rPr lang="en-US" sz="2400" dirty="0"/>
              <a:t>Surplus Property Manager contacts State Surplus Office </a:t>
            </a:r>
          </a:p>
          <a:p>
            <a:pPr lvl="1">
              <a:buFont typeface="Wingdings" pitchFamily="2" charset="2"/>
              <a:buChar char="§"/>
            </a:pPr>
            <a:r>
              <a:rPr lang="en-US" sz="2400" dirty="0"/>
              <a:t>If approved, Surplus Property Manager </a:t>
            </a:r>
            <a:r>
              <a:rPr lang="en-US" sz="2400" dirty="0" smtClean="0"/>
              <a:t>contacts </a:t>
            </a:r>
            <a:r>
              <a:rPr lang="en-US" sz="2400" dirty="0"/>
              <a:t>department; </a:t>
            </a:r>
            <a:r>
              <a:rPr lang="en-US" sz="2400" dirty="0" smtClean="0"/>
              <a:t>purple/red tag(s) removed - sent </a:t>
            </a:r>
            <a:r>
              <a:rPr lang="en-US" sz="2400" dirty="0"/>
              <a:t>to Fixed Asset Accountant, Controller’s Office, HFR </a:t>
            </a:r>
            <a:r>
              <a:rPr lang="en-US" sz="2400" dirty="0" smtClean="0"/>
              <a:t>300-O; green tag removed-sent to  </a:t>
            </a:r>
            <a:r>
              <a:rPr lang="en-US" sz="2400" dirty="0"/>
              <a:t>IT Asset </a:t>
            </a:r>
            <a:r>
              <a:rPr lang="en-US" sz="2400" dirty="0" smtClean="0"/>
              <a:t>Coordinator, </a:t>
            </a:r>
            <a:r>
              <a:rPr lang="en-US" sz="2400" dirty="0"/>
              <a:t>Ed Lawson, Hunter Library </a:t>
            </a:r>
            <a:r>
              <a:rPr lang="en-US" sz="2400" dirty="0" smtClean="0"/>
              <a:t>H59</a:t>
            </a:r>
          </a:p>
          <a:p>
            <a:r>
              <a:rPr lang="en-US" dirty="0"/>
              <a:t>Asset returned to vendor (i.e. insufficient funds) </a:t>
            </a:r>
          </a:p>
          <a:p>
            <a:pPr lvl="1">
              <a:buFont typeface="Wingdings" panose="05000000000000000000" pitchFamily="2" charset="2"/>
              <a:buChar char="§"/>
            </a:pPr>
            <a:r>
              <a:rPr lang="en-US" sz="2600" dirty="0" smtClean="0"/>
              <a:t>WCU </a:t>
            </a:r>
            <a:r>
              <a:rPr lang="en-US" sz="2600" dirty="0"/>
              <a:t>tag(s) removed and sent to appropriate personnel</a:t>
            </a:r>
            <a:r>
              <a:rPr lang="en-US" dirty="0"/>
              <a:t>	</a:t>
            </a:r>
            <a:endParaRPr lang="en-US" dirty="0" smtClean="0"/>
          </a:p>
        </p:txBody>
      </p:sp>
      <p:sp>
        <p:nvSpPr>
          <p:cNvPr id="6" name="Slide Number Placeholder 5"/>
          <p:cNvSpPr>
            <a:spLocks noGrp="1"/>
          </p:cNvSpPr>
          <p:nvPr>
            <p:ph type="sldNum" sz="quarter" idx="12"/>
          </p:nvPr>
        </p:nvSpPr>
        <p:spPr/>
        <p:txBody>
          <a:bodyPr/>
          <a:lstStyle/>
          <a:p>
            <a:fld id="{2ACBFF3C-8E98-4B66-8D4A-A2434F9F111B}" type="slidenum">
              <a:rPr lang="en-US" smtClean="0"/>
              <a:pPr/>
              <a:t>18</a:t>
            </a:fld>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sz="2900" dirty="0" smtClean="0"/>
              <a:t>Familiarity of tasks performed during the year</a:t>
            </a:r>
          </a:p>
          <a:p>
            <a:pPr marL="109728" indent="0">
              <a:buNone/>
            </a:pPr>
            <a:endParaRPr lang="en-US" dirty="0" smtClean="0"/>
          </a:p>
          <a:p>
            <a:pPr lvl="1">
              <a:buNone/>
            </a:pPr>
            <a:r>
              <a:rPr lang="en-US" dirty="0" smtClean="0">
                <a:solidFill>
                  <a:schemeClr val="accent6">
                    <a:lumMod val="50000"/>
                  </a:schemeClr>
                </a:solidFill>
              </a:rPr>
              <a:t>▪ </a:t>
            </a:r>
            <a:r>
              <a:rPr lang="en-US" sz="2800" dirty="0" smtClean="0"/>
              <a:t>For trade-ins (used as partial payment on new equipment and/or not under warranty) and assets returned to vendor, complete the Equipment Return Form.  Since the department/administrative head’s signature is required, print, receive signature, and send (or email) the form to Fixed Asset Accountant, Controller’s Office, HFR 300-O. Retain a copy in the department. </a:t>
            </a:r>
          </a:p>
          <a:p>
            <a:pPr lvl="1">
              <a:buNone/>
            </a:pPr>
            <a:r>
              <a:rPr lang="en-US" dirty="0" smtClean="0">
                <a:solidFill>
                  <a:schemeClr val="accent6">
                    <a:lumMod val="50000"/>
                  </a:schemeClr>
                </a:solidFill>
              </a:rPr>
              <a:t> </a:t>
            </a:r>
          </a:p>
          <a:p>
            <a:pPr lvl="1">
              <a:buNone/>
            </a:pPr>
            <a:endParaRPr lang="en-US" dirty="0" smtClean="0"/>
          </a:p>
          <a:p>
            <a:pPr lvl="1">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19</a:t>
            </a:fld>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Governing Standards</a:t>
            </a:r>
            <a:endParaRPr lang="en-US" dirty="0"/>
          </a:p>
        </p:txBody>
      </p:sp>
      <p:sp>
        <p:nvSpPr>
          <p:cNvPr id="3" name="Text Placeholder 2"/>
          <p:cNvSpPr>
            <a:spLocks noGrp="1"/>
          </p:cNvSpPr>
          <p:nvPr>
            <p:ph type="body" idx="1"/>
          </p:nvPr>
        </p:nvSpPr>
        <p:spPr/>
        <p:txBody>
          <a:bodyPr/>
          <a:lstStyle/>
          <a:p>
            <a:pPr>
              <a:buNone/>
            </a:pPr>
            <a:endParaRPr lang="en-US" dirty="0" smtClean="0"/>
          </a:p>
          <a:p>
            <a:pPr marL="109728" indent="0">
              <a:buNone/>
            </a:pPr>
            <a:endParaRPr lang="en-US" sz="3200" dirty="0" smtClean="0"/>
          </a:p>
          <a:p>
            <a:r>
              <a:rPr lang="en-US" sz="3200" dirty="0" smtClean="0"/>
              <a:t>Office of the State Controller</a:t>
            </a:r>
          </a:p>
          <a:p>
            <a:pPr marL="109728" indent="0">
              <a:buNone/>
            </a:pPr>
            <a:endParaRPr lang="en-US" sz="3200" dirty="0"/>
          </a:p>
          <a:p>
            <a:pPr>
              <a:buNone/>
            </a:pPr>
            <a:endParaRPr lang="en-US" sz="3200" dirty="0" smtClean="0"/>
          </a:p>
          <a:p>
            <a:r>
              <a:rPr lang="en-US" sz="3200" dirty="0" smtClean="0"/>
              <a:t>UNC Business Process Standards</a:t>
            </a:r>
            <a:endParaRPr lang="en-US" sz="32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a:t>
            </a:fld>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20</a:t>
            </a:fld>
            <a:endParaRPr lang="en-US"/>
          </a:p>
        </p:txBody>
      </p:sp>
      <p:pic>
        <p:nvPicPr>
          <p:cNvPr id="7" name="Picture 6"/>
          <p:cNvPicPr>
            <a:picLocks noChangeAspect="1"/>
          </p:cNvPicPr>
          <p:nvPr/>
        </p:nvPicPr>
        <p:blipFill>
          <a:blip r:embed="rId3"/>
          <a:stretch>
            <a:fillRect/>
          </a:stretch>
        </p:blipFill>
        <p:spPr>
          <a:xfrm>
            <a:off x="-169417" y="0"/>
            <a:ext cx="9313417" cy="6858000"/>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sz="2900" dirty="0" smtClean="0"/>
              <a:t>Familiarity of tasks performed during the year</a:t>
            </a:r>
          </a:p>
          <a:p>
            <a:pPr>
              <a:buNone/>
            </a:pPr>
            <a:endParaRPr lang="en-US" dirty="0" smtClean="0"/>
          </a:p>
          <a:p>
            <a:r>
              <a:rPr lang="en-US" sz="2800" dirty="0" smtClean="0"/>
              <a:t>Asset permanently transferred to </a:t>
            </a:r>
            <a:r>
              <a:rPr lang="en-US" sz="2800" dirty="0"/>
              <a:t>a</a:t>
            </a:r>
            <a:r>
              <a:rPr lang="en-US" sz="2800" dirty="0" smtClean="0"/>
              <a:t>nother </a:t>
            </a:r>
            <a:r>
              <a:rPr lang="en-US" sz="2800" dirty="0"/>
              <a:t>u</a:t>
            </a:r>
            <a:r>
              <a:rPr lang="en-US" sz="2800" dirty="0" smtClean="0"/>
              <a:t>niversity or </a:t>
            </a:r>
            <a:r>
              <a:rPr lang="en-US" sz="2800" dirty="0"/>
              <a:t>s</a:t>
            </a:r>
            <a:r>
              <a:rPr lang="en-US" sz="2800" dirty="0" smtClean="0"/>
              <a:t>tate agency</a:t>
            </a:r>
          </a:p>
          <a:p>
            <a:pPr lvl="1">
              <a:buFont typeface="Wingdings" pitchFamily="2" charset="2"/>
              <a:buChar char="§"/>
            </a:pPr>
            <a:r>
              <a:rPr lang="en-US" sz="2500" dirty="0" smtClean="0"/>
              <a:t>Notify Surplus Property Manager (Regina Cowan)</a:t>
            </a:r>
          </a:p>
          <a:p>
            <a:pPr lvl="1">
              <a:buFont typeface="Wingdings" pitchFamily="2" charset="2"/>
              <a:buChar char="§"/>
            </a:pPr>
            <a:r>
              <a:rPr lang="en-US" sz="2500" dirty="0" smtClean="0"/>
              <a:t>Surplus Property Manager contacts State Surplus Office </a:t>
            </a:r>
          </a:p>
          <a:p>
            <a:pPr lvl="1">
              <a:buFont typeface="Wingdings" pitchFamily="2" charset="2"/>
              <a:buChar char="§"/>
            </a:pPr>
            <a:r>
              <a:rPr lang="en-US" sz="2500" dirty="0" smtClean="0"/>
              <a:t>If approved, Surplus Property Manager contacts the FAC; purple/red tag(s) removed-sent to Fixed Asset Accountant, Controller’s Office, HFR 300-O; green tag removed-sent to IT Asset Coordinator, Ed Lawson, Hunter Library H59</a:t>
            </a:r>
          </a:p>
          <a:p>
            <a:r>
              <a:rPr lang="en-US" sz="2800" dirty="0" smtClean="0"/>
              <a:t>Asset transferred to another department on campus</a:t>
            </a:r>
          </a:p>
          <a:p>
            <a:pPr lvl="1">
              <a:buFont typeface="Wingdings" pitchFamily="2" charset="2"/>
              <a:buChar char="§"/>
            </a:pPr>
            <a:endParaRPr lang="en-US" dirty="0" smtClean="0"/>
          </a:p>
          <a:p>
            <a:pPr lvl="1">
              <a:buFont typeface="Wingdings" pitchFamily="2" charset="2"/>
              <a:buChar char="§"/>
            </a:pPr>
            <a:endParaRPr lang="en-US" dirty="0" smtClean="0"/>
          </a:p>
        </p:txBody>
      </p:sp>
      <p:sp>
        <p:nvSpPr>
          <p:cNvPr id="6" name="Slide Number Placeholder 5"/>
          <p:cNvSpPr>
            <a:spLocks noGrp="1"/>
          </p:cNvSpPr>
          <p:nvPr>
            <p:ph type="sldNum" sz="quarter" idx="12"/>
          </p:nvPr>
        </p:nvSpPr>
        <p:spPr/>
        <p:txBody>
          <a:bodyPr/>
          <a:lstStyle/>
          <a:p>
            <a:fld id="{2ACBFF3C-8E98-4B66-8D4A-A2434F9F111B}" type="slidenum">
              <a:rPr lang="en-US" smtClean="0"/>
              <a:pPr/>
              <a:t>21</a:t>
            </a:fld>
            <a:endParaRPr lang="en-US"/>
          </a:p>
        </p:txBody>
      </p:sp>
    </p:spTree>
    <p:extLst>
      <p:ext uri="{BB962C8B-B14F-4D97-AF65-F5344CB8AC3E}">
        <p14:creationId xmlns:p14="http://schemas.microsoft.com/office/powerpoint/2010/main" val="1890314669"/>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normAutofit fontScale="55000" lnSpcReduction="20000"/>
          </a:bodyPr>
          <a:lstStyle/>
          <a:p>
            <a:pPr>
              <a:buNone/>
            </a:pPr>
            <a:r>
              <a:rPr lang="en-US" sz="4900" dirty="0" smtClean="0"/>
              <a:t>Familiarity of tasks performed during the year</a:t>
            </a:r>
          </a:p>
          <a:p>
            <a:pPr marL="109728" indent="0">
              <a:buNone/>
            </a:pPr>
            <a:endParaRPr lang="en-US" dirty="0" smtClean="0"/>
          </a:p>
          <a:p>
            <a:pPr lvl="1">
              <a:buNone/>
            </a:pPr>
            <a:r>
              <a:rPr lang="en-US" sz="3600" dirty="0" smtClean="0">
                <a:solidFill>
                  <a:schemeClr val="accent6">
                    <a:lumMod val="50000"/>
                  </a:schemeClr>
                </a:solidFill>
              </a:rPr>
              <a:t>▪ </a:t>
            </a:r>
            <a:r>
              <a:rPr lang="en-US" sz="4000" dirty="0" smtClean="0"/>
              <a:t>For assets transferred, complete the Equipment Transfer Form. The department/administrative head’s signature is required so print, receive signature, and send (or email) the form to Fixed Asset Accountant, Controller’s Office, HFR 300-O. Retain a copy in the department. </a:t>
            </a:r>
          </a:p>
          <a:p>
            <a:pPr lvl="1">
              <a:buNone/>
            </a:pPr>
            <a:endParaRPr lang="en-US" sz="4000" dirty="0" smtClean="0"/>
          </a:p>
          <a:p>
            <a:pPr lvl="1">
              <a:buNone/>
            </a:pPr>
            <a:r>
              <a:rPr lang="en-US" sz="4000" dirty="0" smtClean="0"/>
              <a:t>	</a:t>
            </a:r>
            <a:r>
              <a:rPr lang="en-US" sz="4000" b="1" dirty="0" smtClean="0"/>
              <a:t>Note: Department transferring asset to another department on campus should complete the Equipment Transfer Form. Then, the receiving department should complete the WCU Asset Inventory Control Form so the correct organization and location is updated in the Banner Fixed Assets Module.</a:t>
            </a:r>
          </a:p>
          <a:p>
            <a:pPr lvl="1">
              <a:buNone/>
            </a:pPr>
            <a:r>
              <a:rPr lang="en-US" dirty="0" smtClean="0">
                <a:solidFill>
                  <a:schemeClr val="accent6">
                    <a:lumMod val="50000"/>
                  </a:schemeClr>
                </a:solidFill>
              </a:rPr>
              <a:t> </a:t>
            </a:r>
          </a:p>
          <a:p>
            <a:pPr lvl="1">
              <a:buNone/>
            </a:pPr>
            <a:endParaRPr lang="en-US" dirty="0" smtClean="0"/>
          </a:p>
          <a:p>
            <a:pPr lvl="1">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22</a:t>
            </a:fld>
            <a:endParaRPr lang="en-US"/>
          </a:p>
        </p:txBody>
      </p:sp>
    </p:spTree>
    <p:extLst>
      <p:ext uri="{BB962C8B-B14F-4D97-AF65-F5344CB8AC3E}">
        <p14:creationId xmlns:p14="http://schemas.microsoft.com/office/powerpoint/2010/main" val="429323720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23</a:t>
            </a:fld>
            <a:endParaRPr lang="en-US"/>
          </a:p>
        </p:txBody>
      </p:sp>
      <p:pic>
        <p:nvPicPr>
          <p:cNvPr id="2" name="Picture 1"/>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4084249505"/>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p:txBody>
          <a:bodyPr>
            <a:normAutofit lnSpcReduction="10000"/>
          </a:bodyPr>
          <a:lstStyle/>
          <a:p>
            <a:pPr algn="l">
              <a:buNone/>
            </a:pPr>
            <a:endParaRPr lang="en-US" b="1" dirty="0" smtClean="0"/>
          </a:p>
          <a:p>
            <a:pPr algn="l">
              <a:buNone/>
            </a:pPr>
            <a:r>
              <a:rPr lang="en-US" b="1" dirty="0" smtClean="0"/>
              <a:t>	</a:t>
            </a:r>
            <a:r>
              <a:rPr lang="en-US" sz="3200" b="1" dirty="0" smtClean="0"/>
              <a:t>Please send an email to all in your college or department notifying them of the importance for completing the WCU Asset Inventory Control Form, the Equipment Return Form, and the Equipment Transfer Form. Refer them to the “Forms and Reports” page located on the website under Controller’s Office; Fixed Assets</a:t>
            </a:r>
            <a:endParaRPr lang="en-US" sz="3200" b="1" dirty="0"/>
          </a:p>
        </p:txBody>
      </p:sp>
      <p:sp>
        <p:nvSpPr>
          <p:cNvPr id="2" name="Slide Number Placeholder 1"/>
          <p:cNvSpPr>
            <a:spLocks noGrp="1"/>
          </p:cNvSpPr>
          <p:nvPr>
            <p:ph type="sldNum" sz="quarter" idx="12"/>
          </p:nvPr>
        </p:nvSpPr>
        <p:spPr/>
        <p:txBody>
          <a:bodyPr/>
          <a:lstStyle/>
          <a:p>
            <a:fld id="{CCC93F06-8F70-4308-A804-B01C5C0A75E2}" type="slidenum">
              <a:rPr lang="en-US" smtClean="0"/>
              <a:pPr/>
              <a:t>24</a:t>
            </a:fld>
            <a:endParaRPr lang="en-US"/>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FIXED ASSET COORDINATOR</a:t>
            </a:r>
            <a:br>
              <a:rPr lang="en-US" dirty="0" smtClean="0"/>
            </a:br>
            <a:r>
              <a:rPr lang="en-US" dirty="0" smtClean="0"/>
              <a:t/>
            </a:r>
            <a:br>
              <a:rPr lang="en-US" dirty="0" smtClean="0"/>
            </a:br>
            <a:endParaRPr lang="en-US"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25</a:t>
            </a:fld>
            <a:endParaRPr lang="en-US">
              <a:solidFill>
                <a:prstClr val="black">
                  <a:tint val="75000"/>
                </a:prstClr>
              </a:solidFill>
            </a:endParaRPr>
          </a:p>
        </p:txBody>
      </p:sp>
      <p:sp>
        <p:nvSpPr>
          <p:cNvPr id="3" name="Rectangle 2"/>
          <p:cNvSpPr/>
          <p:nvPr/>
        </p:nvSpPr>
        <p:spPr>
          <a:xfrm>
            <a:off x="0" y="1748909"/>
            <a:ext cx="9144000" cy="5109091"/>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FORMS AND </a:t>
            </a:r>
            <a:r>
              <a:rPr lang="en-US" b="1" dirty="0" smtClean="0">
                <a:solidFill>
                  <a:srgbClr val="7030A0"/>
                </a:solidFill>
              </a:rPr>
              <a:t>REPORTS        List </a:t>
            </a:r>
            <a:r>
              <a:rPr lang="en-US" b="1" dirty="0">
                <a:solidFill>
                  <a:srgbClr val="7030A0"/>
                </a:solidFill>
              </a:rPr>
              <a:t>of </a:t>
            </a:r>
            <a:r>
              <a:rPr lang="en-US" b="1" dirty="0" smtClean="0">
                <a:solidFill>
                  <a:srgbClr val="7030A0"/>
                </a:solidFill>
              </a:rPr>
              <a:t>FACs</a:t>
            </a:r>
          </a:p>
          <a:p>
            <a:endParaRPr lang="en-US" dirty="0"/>
          </a:p>
          <a:p>
            <a:r>
              <a:rPr lang="en-US" b="1" dirty="0"/>
              <a:t>WCU Asset Inventory </a:t>
            </a:r>
            <a:r>
              <a:rPr lang="en-US" b="1" dirty="0" smtClean="0"/>
              <a:t>Control</a:t>
            </a:r>
          </a:p>
          <a:p>
            <a:endParaRPr lang="en-US" sz="1000" dirty="0"/>
          </a:p>
          <a:p>
            <a:r>
              <a:rPr lang="en-US" dirty="0" smtClean="0"/>
              <a:t>Whenever </a:t>
            </a:r>
            <a:r>
              <a:rPr lang="en-US" dirty="0"/>
              <a:t>a qualifying asset is permanently moved, missing, or stolen, the department is required to complete this form (an asset qualifies if it is $5,000 or greater, or an IT tracked asset). If you have questions about whether an asset qualifies, please call Dale Cox (227-2583) or Ed Lawson (227-7487). </a:t>
            </a:r>
            <a:endParaRPr lang="en-US" sz="1000" dirty="0" smtClean="0"/>
          </a:p>
          <a:p>
            <a:r>
              <a:rPr lang="en-US" dirty="0"/>
              <a:t/>
            </a:r>
            <a:br>
              <a:rPr lang="en-US" dirty="0"/>
            </a:br>
            <a:r>
              <a:rPr lang="en-US" b="1" dirty="0" smtClean="0"/>
              <a:t>WCU </a:t>
            </a:r>
            <a:r>
              <a:rPr lang="en-US" b="1" dirty="0"/>
              <a:t>Equipment Return </a:t>
            </a:r>
            <a:r>
              <a:rPr lang="en-US" b="1" dirty="0" smtClean="0"/>
              <a:t>Form</a:t>
            </a:r>
            <a:endParaRPr lang="en-US" sz="1000" b="1" dirty="0" smtClean="0"/>
          </a:p>
          <a:p>
            <a:r>
              <a:rPr lang="en-US" dirty="0" smtClean="0"/>
              <a:t/>
            </a:r>
            <a:br>
              <a:rPr lang="en-US" dirty="0" smtClean="0"/>
            </a:br>
            <a:r>
              <a:rPr lang="en-US" dirty="0" smtClean="0"/>
              <a:t>Used to record equipment returned to vendor such as trade-ins (preapproved by Purchasing) or due to insufficient funds from departmental budget.</a:t>
            </a:r>
          </a:p>
          <a:p>
            <a:endParaRPr lang="en-US" sz="1000" dirty="0" smtClean="0"/>
          </a:p>
          <a:p>
            <a:r>
              <a:rPr lang="en-US" b="1" dirty="0" smtClean="0"/>
              <a:t>WCU </a:t>
            </a:r>
            <a:r>
              <a:rPr lang="en-US" b="1" dirty="0"/>
              <a:t>Equipment Transfer </a:t>
            </a:r>
            <a:r>
              <a:rPr lang="en-US" b="1" dirty="0" smtClean="0"/>
              <a:t>Form</a:t>
            </a:r>
            <a:endParaRPr lang="en-US" sz="1000" b="1" dirty="0" smtClean="0"/>
          </a:p>
          <a:p>
            <a:r>
              <a:rPr lang="en-US" dirty="0" smtClean="0"/>
              <a:t/>
            </a:r>
            <a:br>
              <a:rPr lang="en-US" dirty="0" smtClean="0"/>
            </a:br>
            <a:r>
              <a:rPr lang="en-US" dirty="0" smtClean="0"/>
              <a:t>Used to record equipment permanently transferred to another university or state agency (preapproved by Purchasing) or transferred to another department on campus.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981200"/>
          </a:xfrm>
          <a:prstGeom prst="rect">
            <a:avLst/>
          </a:prstGeom>
        </p:spPr>
      </p:pic>
    </p:spTree>
    <p:extLst>
      <p:ext uri="{BB962C8B-B14F-4D97-AF65-F5344CB8AC3E}">
        <p14:creationId xmlns:p14="http://schemas.microsoft.com/office/powerpoint/2010/main" val="1863797577"/>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lstStyle/>
          <a:p>
            <a:endParaRPr lang="en-US" dirty="0" smtClean="0"/>
          </a:p>
          <a:p>
            <a:pPr>
              <a:buNone/>
            </a:pPr>
            <a:r>
              <a:rPr lang="en-US" dirty="0" smtClean="0"/>
              <a:t>Familiarity of tasks performed during the year</a:t>
            </a:r>
          </a:p>
          <a:p>
            <a:endParaRPr lang="en-US" dirty="0" smtClean="0"/>
          </a:p>
          <a:p>
            <a:r>
              <a:rPr lang="en-US" dirty="0" smtClean="0"/>
              <a:t>Surplus</a:t>
            </a:r>
          </a:p>
          <a:p>
            <a:endParaRPr lang="en-US" dirty="0" smtClean="0"/>
          </a:p>
          <a:p>
            <a:r>
              <a:rPr lang="en-US" dirty="0" smtClean="0"/>
              <a:t>Disposals</a:t>
            </a:r>
          </a:p>
          <a:p>
            <a:endParaRPr lang="en-US" dirty="0" smtClean="0"/>
          </a:p>
          <a:p>
            <a:r>
              <a:rPr lang="en-US" dirty="0" smtClean="0"/>
              <a:t>Cannibalization</a:t>
            </a:r>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26</a:t>
            </a:fld>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970BF-ABD1-4474-9C2A-CA9CE1DB5337}" type="slidenum">
              <a:rPr lang="en-US" smtClean="0"/>
              <a:pPr/>
              <a:t>27</a:t>
            </a:fld>
            <a:endParaRPr lang="en-US"/>
          </a:p>
        </p:txBody>
      </p:sp>
      <p:sp>
        <p:nvSpPr>
          <p:cNvPr id="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75"/>
            <a:ext cx="9144000" cy="2041525"/>
          </a:xfrm>
          <a:prstGeom prst="rect">
            <a:avLst/>
          </a:prstGeom>
        </p:spPr>
      </p:pic>
      <p:pic>
        <p:nvPicPr>
          <p:cNvPr id="2" name="Picture 1"/>
          <p:cNvPicPr>
            <a:picLocks noChangeAspect="1"/>
          </p:cNvPicPr>
          <p:nvPr/>
        </p:nvPicPr>
        <p:blipFill>
          <a:blip r:embed="rId3"/>
          <a:stretch>
            <a:fillRect/>
          </a:stretch>
        </p:blipFill>
        <p:spPr>
          <a:xfrm>
            <a:off x="0" y="2073275"/>
            <a:ext cx="9144000" cy="4784725"/>
          </a:xfrm>
          <a:prstGeom prst="rect">
            <a:avLst/>
          </a:prstGeom>
        </p:spPr>
      </p:pic>
    </p:spTree>
    <p:extLst>
      <p:ext uri="{BB962C8B-B14F-4D97-AF65-F5344CB8AC3E}">
        <p14:creationId xmlns:p14="http://schemas.microsoft.com/office/powerpoint/2010/main" val="849427494"/>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28</a:t>
            </a:fld>
            <a:endParaRPr lang="en-US"/>
          </a:p>
        </p:txBody>
      </p:sp>
      <p:pic>
        <p:nvPicPr>
          <p:cNvPr id="5" name="Picture 4"/>
          <p:cNvPicPr>
            <a:picLocks noChangeAspect="1"/>
          </p:cNvPicPr>
          <p:nvPr/>
        </p:nvPicPr>
        <p:blipFill>
          <a:blip r:embed="rId2"/>
          <a:stretch>
            <a:fillRect/>
          </a:stretch>
        </p:blipFill>
        <p:spPr>
          <a:xfrm>
            <a:off x="0" y="16164"/>
            <a:ext cx="8915400" cy="6561433"/>
          </a:xfrm>
          <a:prstGeom prst="rect">
            <a:avLst/>
          </a:prstGeom>
        </p:spPr>
      </p:pic>
    </p:spTree>
    <p:extLst>
      <p:ext uri="{BB962C8B-B14F-4D97-AF65-F5344CB8AC3E}">
        <p14:creationId xmlns:p14="http://schemas.microsoft.com/office/powerpoint/2010/main" val="3667495444"/>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29</a:t>
            </a:fld>
            <a:endParaRPr lang="en-US"/>
          </a:p>
        </p:txBody>
      </p:sp>
      <p:sp>
        <p:nvSpPr>
          <p:cNvPr id="5" name="Rectangle 1"/>
          <p:cNvSpPr>
            <a:spLocks noChangeArrowheads="1"/>
          </p:cNvSpPr>
          <p:nvPr/>
        </p:nvSpPr>
        <p:spPr bwMode="auto">
          <a:xfrm>
            <a:off x="685800" y="71737"/>
            <a:ext cx="7696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7030A0"/>
                </a:solidFill>
                <a:effectLst/>
                <a:latin typeface="Arial" panose="020B0604020202020204" pitchFamily="34" charset="0"/>
              </a:rPr>
              <a:t>Form Number Assignment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Please follow the instructions below, starting with clicking the button.</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You will be assigned a number.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Your number is: </a:t>
            </a:r>
            <a:r>
              <a:rPr kumimoji="0" lang="en-US" altLang="en-US" sz="1800" b="1"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Copy and paste this number into the number box on the form below.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Fill out the requisition - hit enter to add more lines of text.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1" u="none" strike="noStrike" cap="none" normalizeH="0" baseline="0" dirty="0" smtClean="0">
                <a:ln>
                  <a:noFill/>
                </a:ln>
                <a:solidFill>
                  <a:schemeClr val="tx1"/>
                </a:solidFill>
                <a:effectLst/>
                <a:latin typeface="Arial" panose="020B0604020202020204" pitchFamily="34" charset="0"/>
              </a:rPr>
              <a:t>(Note: If you need more than one page to enter your, use continuation form below)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Print.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1" u="none" strike="noStrike" cap="none" normalizeH="0" baseline="0" dirty="0" smtClean="0">
                <a:ln>
                  <a:noFill/>
                </a:ln>
                <a:solidFill>
                  <a:schemeClr val="tx1"/>
                </a:solidFill>
                <a:effectLst/>
                <a:latin typeface="Arial" panose="020B0604020202020204" pitchFamily="34" charset="0"/>
              </a:rPr>
              <a:t>(Note: You may save the form, and just click for the next available number)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7030A0"/>
                </a:solidFill>
                <a:effectLst/>
                <a:latin typeface="Arial" panose="020B0604020202020204" pitchFamily="34" charset="0"/>
              </a:rPr>
              <a:t>Surplus Request</a:t>
            </a:r>
            <a:r>
              <a:rPr kumimoji="0" lang="en-US" altLang="en-US" sz="1800" b="0" i="0" u="none" strike="noStrike" cap="none" normalizeH="0" baseline="0" dirty="0" smtClean="0">
                <a:ln>
                  <a:noFill/>
                </a:ln>
                <a:solidFill>
                  <a:srgbClr val="7030A0"/>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(Excel)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7030A0"/>
                </a:solidFill>
                <a:effectLst/>
                <a:latin typeface="Arial" panose="020B0604020202020204" pitchFamily="34" charset="0"/>
              </a:rPr>
              <a:t>Disposal Request</a:t>
            </a:r>
            <a:r>
              <a:rPr kumimoji="0" lang="en-US" altLang="en-US" sz="1800" b="0" i="0" u="none" strike="noStrike" cap="none" normalizeH="0" baseline="0" dirty="0" smtClean="0">
                <a:ln>
                  <a:noFill/>
                </a:ln>
                <a:solidFill>
                  <a:srgbClr val="7030A0"/>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(Excel)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7030A0"/>
                </a:solidFill>
                <a:effectLst/>
                <a:latin typeface="Arial" panose="020B0604020202020204" pitchFamily="34" charset="0"/>
              </a:rPr>
              <a:t>Cannibalization Request</a:t>
            </a:r>
            <a:r>
              <a:rPr kumimoji="0" lang="en-US" altLang="en-US" sz="1800" b="0" i="0" u="none" strike="noStrike" cap="none" normalizeH="0" baseline="0" dirty="0" smtClean="0">
                <a:ln>
                  <a:noFill/>
                </a:ln>
                <a:solidFill>
                  <a:srgbClr val="7030A0"/>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(Excel)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2514600" y="1676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7217" name="HTMLText1" r:id="rId2" imgW="914400" imgH="228600"/>
        </mc:Choice>
        <mc:Fallback>
          <p:control name="HTMLText1" r:id="rId2" imgW="914400" imgH="228600">
            <p:pic>
              <p:nvPicPr>
                <p:cNvPr id="6" name="HTMLText1"/>
                <p:cNvPicPr preferRelativeResize="0">
                  <a:picLocks noChangeArrowheads="1" noChangeShapeType="1"/>
                </p:cNvPicPr>
                <p:nvPr/>
              </p:nvPicPr>
              <p:blipFill>
                <a:blip r:embed="rId4"/>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54207939"/>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To maintain and control the university’s inventory records</a:t>
            </a:r>
          </a:p>
          <a:p>
            <a:r>
              <a:rPr lang="en-US" sz="3000" dirty="0" smtClean="0"/>
              <a:t>To update the asset records in the accounting system for information submitted on various forms </a:t>
            </a:r>
          </a:p>
          <a:p>
            <a:r>
              <a:rPr lang="en-US" sz="3000" dirty="0" smtClean="0"/>
              <a:t>To assure each department verifies and certifies the annual departmental inventory</a:t>
            </a:r>
          </a:p>
          <a:p>
            <a:r>
              <a:rPr lang="en-US" sz="3000" dirty="0" smtClean="0"/>
              <a:t>To perform quarterly audits</a:t>
            </a:r>
            <a:endParaRPr lang="en-US" sz="3000" dirty="0"/>
          </a:p>
        </p:txBody>
      </p:sp>
      <p:sp>
        <p:nvSpPr>
          <p:cNvPr id="3" name="Slide Number Placeholder 2"/>
          <p:cNvSpPr>
            <a:spLocks noGrp="1"/>
          </p:cNvSpPr>
          <p:nvPr>
            <p:ph type="sldNum" sz="quarter" idx="12"/>
          </p:nvPr>
        </p:nvSpPr>
        <p:spPr/>
        <p:txBody>
          <a:bodyPr/>
          <a:lstStyle/>
          <a:p>
            <a:fld id="{BA0970BF-ABD1-4474-9C2A-CA9CE1DB5337}" type="slidenum">
              <a:rPr lang="en-US" smtClean="0"/>
              <a:pPr/>
              <a:t>3</a:t>
            </a:fld>
            <a:endParaRPr lang="en-US"/>
          </a:p>
        </p:txBody>
      </p:sp>
      <p:sp>
        <p:nvSpPr>
          <p:cNvPr id="4" name="Title 3"/>
          <p:cNvSpPr>
            <a:spLocks noGrp="1"/>
          </p:cNvSpPr>
          <p:nvPr>
            <p:ph type="title"/>
          </p:nvPr>
        </p:nvSpPr>
        <p:spPr/>
        <p:txBody>
          <a:bodyPr>
            <a:normAutofit fontScale="90000"/>
          </a:bodyPr>
          <a:lstStyle/>
          <a:p>
            <a:r>
              <a:rPr lang="en-US" dirty="0" smtClean="0"/>
              <a:t>Controller’s Office Responsibilities</a:t>
            </a:r>
            <a:endParaRPr lang="en-U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30</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51533836"/>
              </p:ext>
            </p:extLst>
          </p:nvPr>
        </p:nvGraphicFramePr>
        <p:xfrm>
          <a:off x="2209800" y="85932"/>
          <a:ext cx="5228234" cy="6766560"/>
        </p:xfrm>
        <a:graphic>
          <a:graphicData uri="http://schemas.openxmlformats.org/presentationml/2006/ole">
            <mc:AlternateContent xmlns:mc="http://schemas.openxmlformats.org/markup-compatibility/2006">
              <mc:Choice xmlns:v="urn:schemas-microsoft-com:vml" Requires="v">
                <p:oleObj spid="_x0000_s2223" name="Acrobat Document" r:id="rId3" imgW="5829300" imgH="7543800" progId="Acrobat.Document.11">
                  <p:embed/>
                </p:oleObj>
              </mc:Choice>
              <mc:Fallback>
                <p:oleObj name="Acrobat Document" r:id="rId3" imgW="5829300" imgH="7543800" progId="Acrobat.Document.11">
                  <p:embed/>
                  <p:pic>
                    <p:nvPicPr>
                      <p:cNvPr id="0" name=""/>
                      <p:cNvPicPr/>
                      <p:nvPr/>
                    </p:nvPicPr>
                    <p:blipFill>
                      <a:blip r:embed="rId4"/>
                      <a:stretch>
                        <a:fillRect/>
                      </a:stretch>
                    </p:blipFill>
                    <p:spPr>
                      <a:xfrm>
                        <a:off x="2209800" y="85932"/>
                        <a:ext cx="5228234" cy="6766560"/>
                      </a:xfrm>
                      <a:prstGeom prst="rect">
                        <a:avLst/>
                      </a:prstGeom>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997144611"/>
              </p:ext>
            </p:extLst>
          </p:nvPr>
        </p:nvGraphicFramePr>
        <p:xfrm>
          <a:off x="2209800" y="37641"/>
          <a:ext cx="5228234" cy="6766560"/>
        </p:xfrm>
        <a:graphic>
          <a:graphicData uri="http://schemas.openxmlformats.org/presentationml/2006/ole">
            <mc:AlternateContent xmlns:mc="http://schemas.openxmlformats.org/markup-compatibility/2006">
              <mc:Choice xmlns:v="urn:schemas-microsoft-com:vml" Requires="v">
                <p:oleObj spid="_x0000_s3247" name="Acrobat Document" r:id="rId3" imgW="5829300" imgH="7543800" progId="Acrobat.Document.11">
                  <p:embed/>
                </p:oleObj>
              </mc:Choice>
              <mc:Fallback>
                <p:oleObj name="Acrobat Document" r:id="rId3" imgW="5829300" imgH="7543800" progId="Acrobat.Document.11">
                  <p:embed/>
                  <p:pic>
                    <p:nvPicPr>
                      <p:cNvPr id="0" name=""/>
                      <p:cNvPicPr/>
                      <p:nvPr/>
                    </p:nvPicPr>
                    <p:blipFill>
                      <a:blip r:embed="rId4"/>
                      <a:stretch>
                        <a:fillRect/>
                      </a:stretch>
                    </p:blipFill>
                    <p:spPr>
                      <a:xfrm>
                        <a:off x="2209800" y="37641"/>
                        <a:ext cx="5228234" cy="6766560"/>
                      </a:xfrm>
                      <a:prstGeom prst="rect">
                        <a:avLst/>
                      </a:prstGeom>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solidFill>
                  <a:prstClr val="black">
                    <a:tint val="75000"/>
                  </a:prstClr>
                </a:solidFill>
              </a:rPr>
              <a:pPr/>
              <a:t>32</a:t>
            </a:fld>
            <a:endParaRPr lang="en-US">
              <a:solidFill>
                <a:prstClr val="black">
                  <a:tint val="75000"/>
                </a:prst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64158381"/>
              </p:ext>
            </p:extLst>
          </p:nvPr>
        </p:nvGraphicFramePr>
        <p:xfrm>
          <a:off x="2286000" y="88686"/>
          <a:ext cx="5228234" cy="6766560"/>
        </p:xfrm>
        <a:graphic>
          <a:graphicData uri="http://schemas.openxmlformats.org/presentationml/2006/ole">
            <mc:AlternateContent xmlns:mc="http://schemas.openxmlformats.org/markup-compatibility/2006">
              <mc:Choice xmlns:v="urn:schemas-microsoft-com:vml" Requires="v">
                <p:oleObj spid="_x0000_s4271" name="Acrobat Document" r:id="rId3" imgW="5829300" imgH="7543800" progId="Acrobat.Document.11">
                  <p:embed/>
                </p:oleObj>
              </mc:Choice>
              <mc:Fallback>
                <p:oleObj name="Acrobat Document" r:id="rId3" imgW="5829300" imgH="7543800" progId="Acrobat.Document.11">
                  <p:embed/>
                  <p:pic>
                    <p:nvPicPr>
                      <p:cNvPr id="0" name=""/>
                      <p:cNvPicPr/>
                      <p:nvPr/>
                    </p:nvPicPr>
                    <p:blipFill>
                      <a:blip r:embed="rId4"/>
                      <a:stretch>
                        <a:fillRect/>
                      </a:stretch>
                    </p:blipFill>
                    <p:spPr>
                      <a:xfrm>
                        <a:off x="2286000" y="88686"/>
                        <a:ext cx="5228234" cy="6766560"/>
                      </a:xfrm>
                      <a:prstGeom prst="rect">
                        <a:avLst/>
                      </a:prstGeom>
                    </p:spPr>
                  </p:pic>
                </p:oleObj>
              </mc:Fallback>
            </mc:AlternateContent>
          </a:graphicData>
        </a:graphic>
      </p:graphicFrame>
    </p:spTree>
    <p:extLst>
      <p:ext uri="{BB962C8B-B14F-4D97-AF65-F5344CB8AC3E}">
        <p14:creationId xmlns:p14="http://schemas.microsoft.com/office/powerpoint/2010/main" val="3694237150"/>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FAC’s Responsibilities</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sz="2900" dirty="0" smtClean="0"/>
              <a:t>Familiarity of tasks performed during the year</a:t>
            </a:r>
          </a:p>
          <a:p>
            <a:pPr>
              <a:buNone/>
            </a:pPr>
            <a:endParaRPr lang="en-US" dirty="0" smtClean="0"/>
          </a:p>
          <a:p>
            <a:r>
              <a:rPr lang="en-US" dirty="0" smtClean="0"/>
              <a:t>Annual Departmental Fixed Asset Inventory</a:t>
            </a:r>
          </a:p>
          <a:p>
            <a:pPr lvl="1">
              <a:buFont typeface="Wingdings" pitchFamily="2" charset="2"/>
              <a:buChar char="§"/>
            </a:pPr>
            <a:r>
              <a:rPr lang="en-US" dirty="0" smtClean="0"/>
              <a:t>Visual verification of asset – place “Y” in Y/N column</a:t>
            </a:r>
          </a:p>
          <a:p>
            <a:pPr lvl="1">
              <a:buFont typeface="Wingdings" pitchFamily="2" charset="2"/>
              <a:buChar char="§"/>
            </a:pPr>
            <a:r>
              <a:rPr lang="en-US" dirty="0" smtClean="0"/>
              <a:t>Note any asset updates in “Comments” column (if updates are needed, complete correct fixed asset form)</a:t>
            </a:r>
          </a:p>
          <a:p>
            <a:pPr lvl="1">
              <a:buFont typeface="Wingdings" pitchFamily="2" charset="2"/>
              <a:buChar char="§"/>
            </a:pPr>
            <a:r>
              <a:rPr lang="en-US" dirty="0" smtClean="0"/>
              <a:t>List – IT tag (green) on spreadsheet if applicable</a:t>
            </a:r>
          </a:p>
          <a:p>
            <a:pPr lvl="1">
              <a:buFont typeface="Wingdings" pitchFamily="2" charset="2"/>
              <a:buChar char="§"/>
            </a:pPr>
            <a:r>
              <a:rPr lang="en-US" dirty="0" smtClean="0"/>
              <a:t>Remaining useful life 60 months or less (ignore zero) </a:t>
            </a:r>
          </a:p>
          <a:p>
            <a:pPr lvl="2">
              <a:buClr>
                <a:schemeClr val="accent1"/>
              </a:buClr>
              <a:buFont typeface="Courier New" pitchFamily="49" charset="0"/>
              <a:buChar char="o"/>
            </a:pPr>
            <a:r>
              <a:rPr lang="en-US" sz="2200" dirty="0" smtClean="0"/>
              <a:t>Appropriate departmental individual evaluates and recommends extension of useful life (in months/years) and notes in “Comments” column</a:t>
            </a:r>
          </a:p>
          <a:p>
            <a:pPr lvl="1">
              <a:buFont typeface="Wingdings" pitchFamily="2" charset="2"/>
              <a:buChar char="§"/>
            </a:pPr>
            <a:r>
              <a:rPr lang="en-US" dirty="0" smtClean="0"/>
              <a:t>Completed inventory spreadsheet email to Dale Cox or send to Fixed Asset Accountant, Controller’s Office, </a:t>
            </a:r>
            <a:r>
              <a:rPr lang="en-US" smtClean="0"/>
              <a:t>HFR 300-O</a:t>
            </a:r>
            <a:endParaRPr lang="en-US" dirty="0" smtClean="0"/>
          </a:p>
          <a:p>
            <a:pPr lvl="1">
              <a:buFont typeface="Wingdings" pitchFamily="2" charset="2"/>
              <a:buChar char="§"/>
            </a:pPr>
            <a:r>
              <a:rPr lang="en-US" dirty="0" smtClean="0"/>
              <a:t>Copy retained in department</a:t>
            </a:r>
          </a:p>
        </p:txBody>
      </p:sp>
      <p:sp>
        <p:nvSpPr>
          <p:cNvPr id="6" name="Slide Number Placeholder 5"/>
          <p:cNvSpPr>
            <a:spLocks noGrp="1"/>
          </p:cNvSpPr>
          <p:nvPr>
            <p:ph type="sldNum" sz="quarter" idx="12"/>
          </p:nvPr>
        </p:nvSpPr>
        <p:spPr/>
        <p:txBody>
          <a:bodyPr/>
          <a:lstStyle/>
          <a:p>
            <a:fld id="{2ACBFF3C-8E98-4B66-8D4A-A2434F9F111B}" type="slidenum">
              <a:rPr lang="en-US" smtClean="0"/>
              <a:pPr/>
              <a:t>33</a:t>
            </a:fld>
            <a:endParaRPr lang="en-US"/>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34</a:t>
            </a:fld>
            <a:endParaRPr lang="en-US"/>
          </a:p>
        </p:txBody>
      </p:sp>
      <p:pic>
        <p:nvPicPr>
          <p:cNvPr id="5" name="Picture 4" descr="Annual_Departmental_Fixed_Asset_Inventory.png"/>
          <p:cNvPicPr>
            <a:picLocks noChangeAspect="1"/>
          </p:cNvPicPr>
          <p:nvPr/>
        </p:nvPicPr>
        <p:blipFill>
          <a:blip r:embed="rId2" cstate="print"/>
          <a:stretch>
            <a:fillRect/>
          </a:stretch>
        </p:blipFill>
        <p:spPr>
          <a:xfrm>
            <a:off x="0" y="541189"/>
            <a:ext cx="9144000" cy="5775622"/>
          </a:xfrm>
          <a:prstGeom prst="rect">
            <a:avLst/>
          </a:prstGeom>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dirty="0" smtClean="0"/>
              <a:t>Capital Assets - Impairments</a:t>
            </a:r>
            <a:endParaRPr lang="en-US" dirty="0"/>
          </a:p>
        </p:txBody>
      </p:sp>
      <p:sp>
        <p:nvSpPr>
          <p:cNvPr id="3" name="Text Placeholder 2"/>
          <p:cNvSpPr>
            <a:spLocks noGrp="1"/>
          </p:cNvSpPr>
          <p:nvPr>
            <p:ph type="body" idx="1"/>
          </p:nvPr>
        </p:nvSpPr>
        <p:spPr/>
        <p:txBody>
          <a:bodyPr>
            <a:normAutofit fontScale="32500" lnSpcReduction="20000"/>
          </a:bodyPr>
          <a:lstStyle/>
          <a:p>
            <a:r>
              <a:rPr lang="en-US" sz="7400" dirty="0" smtClean="0"/>
              <a:t>Impairment – An asset’s service utility has declined significantly and unexpectedly</a:t>
            </a:r>
          </a:p>
          <a:p>
            <a:pPr>
              <a:buNone/>
            </a:pPr>
            <a:endParaRPr lang="en-US" sz="4000" dirty="0" smtClean="0"/>
          </a:p>
          <a:p>
            <a:r>
              <a:rPr lang="en-US" sz="6800" dirty="0" smtClean="0"/>
              <a:t>Common </a:t>
            </a:r>
            <a:r>
              <a:rPr lang="en-US" sz="6800" dirty="0"/>
              <a:t>I</a:t>
            </a:r>
            <a:r>
              <a:rPr lang="en-US" sz="6800" dirty="0" smtClean="0"/>
              <a:t>ndicators</a:t>
            </a:r>
          </a:p>
          <a:p>
            <a:pPr>
              <a:buNone/>
            </a:pPr>
            <a:endParaRPr lang="en-US" sz="5500" dirty="0" smtClean="0"/>
          </a:p>
          <a:p>
            <a:pPr>
              <a:buNone/>
            </a:pPr>
            <a:r>
              <a:rPr lang="en-US" sz="5500" dirty="0" smtClean="0">
                <a:solidFill>
                  <a:schemeClr val="accent6">
                    <a:lumMod val="50000"/>
                  </a:schemeClr>
                </a:solidFill>
              </a:rPr>
              <a:t>   ▪ </a:t>
            </a:r>
            <a:r>
              <a:rPr lang="en-US" sz="5800" dirty="0" smtClean="0"/>
              <a:t>Evidence of physical damage (e.g., fire or natural  disaster)</a:t>
            </a:r>
          </a:p>
          <a:p>
            <a:pPr>
              <a:buNone/>
            </a:pPr>
            <a:r>
              <a:rPr lang="en-US" sz="5800" dirty="0" smtClean="0"/>
              <a:t>   </a:t>
            </a:r>
            <a:r>
              <a:rPr lang="en-US" sz="5800" dirty="0" smtClean="0">
                <a:solidFill>
                  <a:schemeClr val="accent6">
                    <a:lumMod val="50000"/>
                  </a:schemeClr>
                </a:solidFill>
              </a:rPr>
              <a:t>▪ </a:t>
            </a:r>
            <a:r>
              <a:rPr lang="en-US" sz="5800" dirty="0" smtClean="0"/>
              <a:t>Changes in legal or environmental factors (e.g., asset does not</a:t>
            </a:r>
          </a:p>
          <a:p>
            <a:pPr>
              <a:buNone/>
            </a:pPr>
            <a:r>
              <a:rPr lang="en-US" sz="5800" dirty="0" smtClean="0"/>
              <a:t>      meet certain requirements)</a:t>
            </a:r>
          </a:p>
          <a:p>
            <a:pPr>
              <a:buNone/>
            </a:pPr>
            <a:r>
              <a:rPr lang="en-US" sz="5800" dirty="0" smtClean="0">
                <a:solidFill>
                  <a:schemeClr val="accent6">
                    <a:lumMod val="50000"/>
                  </a:schemeClr>
                </a:solidFill>
              </a:rPr>
              <a:t>   ▪ </a:t>
            </a:r>
            <a:r>
              <a:rPr lang="en-US" sz="5800" dirty="0" smtClean="0"/>
              <a:t>Technological</a:t>
            </a:r>
            <a:r>
              <a:rPr lang="en-US" sz="5800" dirty="0" smtClean="0">
                <a:solidFill>
                  <a:schemeClr val="accent6">
                    <a:lumMod val="50000"/>
                  </a:schemeClr>
                </a:solidFill>
              </a:rPr>
              <a:t> c</a:t>
            </a:r>
            <a:r>
              <a:rPr lang="en-US" sz="5800" dirty="0" smtClean="0"/>
              <a:t>hange or obsolescence (e.g., asset outdated and </a:t>
            </a:r>
          </a:p>
          <a:p>
            <a:pPr>
              <a:buNone/>
            </a:pPr>
            <a:r>
              <a:rPr lang="en-US" sz="5800" dirty="0" smtClean="0"/>
              <a:t>      newer asset provides better service)</a:t>
            </a:r>
          </a:p>
          <a:p>
            <a:pPr>
              <a:buNone/>
            </a:pPr>
            <a:r>
              <a:rPr lang="en-US" sz="5800" dirty="0" smtClean="0">
                <a:solidFill>
                  <a:schemeClr val="accent6">
                    <a:lumMod val="50000"/>
                  </a:schemeClr>
                </a:solidFill>
              </a:rPr>
              <a:t>   ▪ </a:t>
            </a:r>
            <a:r>
              <a:rPr lang="en-US" sz="5800" dirty="0" smtClean="0"/>
              <a:t>Changes in manner or duration of use (e.g., asset no </a:t>
            </a:r>
          </a:p>
          <a:p>
            <a:pPr>
              <a:buNone/>
            </a:pPr>
            <a:r>
              <a:rPr lang="en-US" sz="5800" dirty="0" smtClean="0"/>
              <a:t>      longer used with remaining useful life due to safety reasons)</a:t>
            </a:r>
          </a:p>
          <a:p>
            <a:pPr>
              <a:buNone/>
            </a:pPr>
            <a:endParaRPr lang="en-US" sz="4500" dirty="0" smtClean="0"/>
          </a:p>
          <a:p>
            <a:pPr>
              <a:buNone/>
            </a:pPr>
            <a:endParaRPr lang="en-US" dirty="0" smtClean="0">
              <a:solidFill>
                <a:schemeClr val="accent6">
                  <a:lumMod val="50000"/>
                </a:schemeClr>
              </a:solidFill>
            </a:endParaRPr>
          </a:p>
          <a:p>
            <a:pPr>
              <a:buNone/>
            </a:pPr>
            <a:r>
              <a:rPr lang="en-US" sz="5500" dirty="0" smtClean="0">
                <a:solidFill>
                  <a:schemeClr val="accent6">
                    <a:lumMod val="50000"/>
                  </a:schemeClr>
                </a:solidFill>
              </a:rPr>
              <a:t>▶    </a:t>
            </a:r>
            <a:r>
              <a:rPr lang="en-US" sz="6800" dirty="0" smtClean="0"/>
              <a:t>GASB Statement 42</a:t>
            </a:r>
          </a:p>
          <a:p>
            <a:pPr>
              <a:buNone/>
            </a:pPr>
            <a:r>
              <a:rPr lang="en-US" dirty="0" smtClean="0">
                <a:solidFill>
                  <a:schemeClr val="accent6">
                    <a:lumMod val="50000"/>
                  </a:schemeClr>
                </a:solidFill>
              </a:rPr>
              <a:t>		</a:t>
            </a:r>
          </a:p>
          <a:p>
            <a:pPr>
              <a:buNone/>
            </a:pPr>
            <a:r>
              <a:rPr lang="en-US" dirty="0" smtClean="0">
                <a:solidFill>
                  <a:schemeClr val="accent6">
                    <a:lumMod val="50000"/>
                  </a:schemeClr>
                </a:solidFill>
              </a:rPr>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35</a:t>
            </a:fld>
            <a:endParaRPr lang="en-US"/>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36</a:t>
            </a:fld>
            <a:endParaRPr lang="en-US"/>
          </a:p>
        </p:txBody>
      </p:sp>
      <p:pic>
        <p:nvPicPr>
          <p:cNvPr id="3" name="Picture 2"/>
          <p:cNvPicPr>
            <a:picLocks noChangeAspect="1"/>
          </p:cNvPicPr>
          <p:nvPr/>
        </p:nvPicPr>
        <p:blipFill>
          <a:blip r:embed="rId3"/>
          <a:stretch>
            <a:fillRect/>
          </a:stretch>
        </p:blipFill>
        <p:spPr>
          <a:xfrm>
            <a:off x="0" y="0"/>
            <a:ext cx="9144000" cy="6477000"/>
          </a:xfrm>
          <a:prstGeom prst="rect">
            <a:avLst/>
          </a:prstGeom>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37</a:t>
            </a:fld>
            <a:endParaRPr lang="en-US"/>
          </a:p>
        </p:txBody>
      </p:sp>
      <p:sp>
        <p:nvSpPr>
          <p:cNvPr id="3" name="Text Placeholder 2"/>
          <p:cNvSpPr>
            <a:spLocks noGrp="1"/>
          </p:cNvSpPr>
          <p:nvPr>
            <p:ph type="body" idx="4294967295"/>
          </p:nvPr>
        </p:nvSpPr>
        <p:spPr>
          <a:xfrm>
            <a:off x="0" y="1481138"/>
            <a:ext cx="8229600" cy="4525962"/>
          </a:xfrm>
        </p:spPr>
        <p:txBody>
          <a:bodyPr/>
          <a:lstStyle/>
          <a:p>
            <a:pPr>
              <a:buNone/>
            </a:pPr>
            <a:r>
              <a:rPr lang="en-US" dirty="0" smtClean="0"/>
              <a:t>	</a:t>
            </a:r>
          </a:p>
          <a:p>
            <a:pPr>
              <a:buNone/>
            </a:pPr>
            <a:endParaRPr lang="en-US" dirty="0"/>
          </a:p>
        </p:txBody>
      </p:sp>
      <p:sp>
        <p:nvSpPr>
          <p:cNvPr id="8" name="Rectangle 7"/>
          <p:cNvSpPr/>
          <p:nvPr/>
        </p:nvSpPr>
        <p:spPr>
          <a:xfrm>
            <a:off x="0" y="152400"/>
            <a:ext cx="9144000" cy="6186309"/>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QUESTIONNAIRE FOR CAPITAL ASSET IMPAIRMENTS</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1) Please list any impaired WCU capital </a:t>
            </a:r>
            <a:r>
              <a:rPr lang="en-US" dirty="0" smtClean="0">
                <a:latin typeface="Times New Roman" panose="02020603050405020304" pitchFamily="18" charset="0"/>
                <a:ea typeface="Times New Roman" panose="02020603050405020304" pitchFamily="18" charset="0"/>
              </a:rPr>
              <a:t>asset </a:t>
            </a:r>
            <a:r>
              <a:rPr lang="en-US" dirty="0">
                <a:latin typeface="Times New Roman" panose="02020603050405020304" pitchFamily="18" charset="0"/>
                <a:ea typeface="Times New Roman" panose="02020603050405020304" pitchFamily="18" charset="0"/>
              </a:rPr>
              <a:t>at February 28, 2017.  A capital asset is considered impaired when its service utility has declined significantly and unexpectedly.</a:t>
            </a:r>
          </a:p>
          <a:p>
            <a:r>
              <a:rPr lang="en-US" dirty="0">
                <a:latin typeface="Times New Roman" panose="02020603050405020304" pitchFamily="18" charset="0"/>
                <a:ea typeface="Times New Roman" panose="02020603050405020304" pitchFamily="18" charset="0"/>
              </a:rPr>
              <a:t>Please refer to the information on GASB 42 provided in the email’s attachment and limit your listings to major, significant impairments.</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2) Please provide a general description of the impairment.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3) For any listed impaired capital asset, is the impairment temporary or permanent?</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4) For each listed impaired capital asset, what is the gross amount of the impairment loss?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5) For each listed impaired capital asset, what is the amount of any insurance recovery?</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Internal Tracking</a:t>
            </a:r>
            <a:endParaRPr lang="en-US" dirty="0"/>
          </a:p>
        </p:txBody>
      </p:sp>
      <p:sp>
        <p:nvSpPr>
          <p:cNvPr id="3" name="Text Placeholder 2"/>
          <p:cNvSpPr>
            <a:spLocks noGrp="1"/>
          </p:cNvSpPr>
          <p:nvPr>
            <p:ph type="body" idx="1"/>
          </p:nvPr>
        </p:nvSpPr>
        <p:spPr/>
        <p:txBody>
          <a:bodyPr/>
          <a:lstStyle/>
          <a:p>
            <a:endParaRPr lang="en-US" dirty="0" smtClean="0"/>
          </a:p>
          <a:p>
            <a:r>
              <a:rPr lang="en-US" sz="3400" dirty="0" smtClean="0"/>
              <a:t>It is recommended that departments have internal tracking procedures for equipment not being tracked in the University’s Fixed Assets System or by IT.</a:t>
            </a:r>
          </a:p>
          <a:p>
            <a:pPr marL="393192" lvl="1" indent="0">
              <a:buNone/>
            </a:pPr>
            <a:endParaRPr lang="en-US" sz="34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38</a:t>
            </a:fld>
            <a:endParaRPr lang="en-US"/>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39</a:t>
            </a:fld>
            <a:endParaRPr lang="en-US"/>
          </a:p>
        </p:txBody>
      </p:sp>
      <p:pic>
        <p:nvPicPr>
          <p:cNvPr id="2" name="Picture 1"/>
          <p:cNvPicPr>
            <a:picLocks noChangeAspect="1"/>
          </p:cNvPicPr>
          <p:nvPr/>
        </p:nvPicPr>
        <p:blipFill>
          <a:blip r:embed="rId3"/>
          <a:stretch>
            <a:fillRect/>
          </a:stretch>
        </p:blipFill>
        <p:spPr>
          <a:xfrm>
            <a:off x="304800" y="457200"/>
            <a:ext cx="8610600" cy="5899153"/>
          </a:xfrm>
          <a:prstGeom prst="rect">
            <a:avLst/>
          </a:prstGeom>
        </p:spPr>
      </p:pic>
    </p:spTree>
    <p:extLst>
      <p:ext uri="{BB962C8B-B14F-4D97-AF65-F5344CB8AC3E}">
        <p14:creationId xmlns:p14="http://schemas.microsoft.com/office/powerpoint/2010/main" val="2809362786"/>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858962"/>
          </a:xfrm>
        </p:spPr>
        <p:txBody>
          <a:bodyPr>
            <a:normAutofit fontScale="90000"/>
          </a:bodyPr>
          <a:lstStyle/>
          <a:p>
            <a:pPr algn="ctr"/>
            <a:r>
              <a:rPr lang="en-US" dirty="0" smtClean="0"/>
              <a:t>Fixed Asset Policy</a:t>
            </a:r>
            <a:br>
              <a:rPr lang="en-US" dirty="0" smtClean="0"/>
            </a:br>
            <a:r>
              <a:rPr lang="en-US" dirty="0" smtClean="0"/>
              <a:t>Fixed Asset Coordinator’s Procedures and Responsibilities</a:t>
            </a:r>
            <a:endParaRPr lang="en-US" dirty="0"/>
          </a:p>
        </p:txBody>
      </p:sp>
      <p:sp>
        <p:nvSpPr>
          <p:cNvPr id="3" name="Text Placeholder 2"/>
          <p:cNvSpPr>
            <a:spLocks noGrp="1"/>
          </p:cNvSpPr>
          <p:nvPr>
            <p:ph type="body" idx="1"/>
          </p:nvPr>
        </p:nvSpPr>
        <p:spPr>
          <a:xfrm>
            <a:off x="457200" y="2362200"/>
            <a:ext cx="8229600" cy="3645094"/>
          </a:xfrm>
        </p:spPr>
        <p:txBody>
          <a:bodyPr>
            <a:normAutofit fontScale="85000" lnSpcReduction="20000"/>
          </a:bodyPr>
          <a:lstStyle/>
          <a:p>
            <a:pPr>
              <a:buNone/>
            </a:pPr>
            <a:r>
              <a:rPr lang="en-US" dirty="0" smtClean="0"/>
              <a:t>	</a:t>
            </a:r>
            <a:r>
              <a:rPr lang="en-US" sz="3200" dirty="0" smtClean="0"/>
              <a:t>Information and forms available here:</a:t>
            </a:r>
          </a:p>
          <a:p>
            <a:pPr>
              <a:buNone/>
            </a:pPr>
            <a:endParaRPr lang="en-US" dirty="0" smtClean="0"/>
          </a:p>
          <a:p>
            <a:r>
              <a:rPr lang="en-US" dirty="0" smtClean="0"/>
              <a:t>WCU’s website</a:t>
            </a:r>
          </a:p>
          <a:p>
            <a:pPr marL="109728" indent="0">
              <a:buNone/>
            </a:pPr>
            <a:endParaRPr lang="en-US" dirty="0" smtClean="0"/>
          </a:p>
          <a:p>
            <a:r>
              <a:rPr lang="en-US" dirty="0" smtClean="0"/>
              <a:t>Click magnifying </a:t>
            </a:r>
            <a:r>
              <a:rPr lang="en-US" dirty="0"/>
              <a:t>g</a:t>
            </a:r>
            <a:r>
              <a:rPr lang="en-US" dirty="0" smtClean="0"/>
              <a:t>lass and type, “Controller’s Office”</a:t>
            </a:r>
          </a:p>
          <a:p>
            <a:pPr>
              <a:buNone/>
            </a:pPr>
            <a:endParaRPr lang="en-US" dirty="0" smtClean="0"/>
          </a:p>
          <a:p>
            <a:r>
              <a:rPr lang="en-US" dirty="0" smtClean="0"/>
              <a:t>Select first </a:t>
            </a:r>
            <a:r>
              <a:rPr lang="en-US" dirty="0"/>
              <a:t>l</a:t>
            </a:r>
            <a:r>
              <a:rPr lang="en-US" dirty="0" smtClean="0"/>
              <a:t>ink listed as, “Controller’s Office”</a:t>
            </a:r>
          </a:p>
          <a:p>
            <a:pPr>
              <a:buNone/>
            </a:pPr>
            <a:endParaRPr lang="en-US" dirty="0" smtClean="0"/>
          </a:p>
          <a:p>
            <a:r>
              <a:rPr lang="en-US" dirty="0" smtClean="0"/>
              <a:t>Select, “Fixed Assets” on </a:t>
            </a:r>
            <a:r>
              <a:rPr lang="en-US" dirty="0"/>
              <a:t>r</a:t>
            </a:r>
            <a:r>
              <a:rPr lang="en-US" dirty="0" smtClean="0"/>
              <a:t>ight </a:t>
            </a:r>
            <a:r>
              <a:rPr lang="en-US" dirty="0"/>
              <a:t>s</a:t>
            </a:r>
            <a:r>
              <a:rPr lang="en-US" dirty="0" smtClean="0"/>
              <a:t>ide of page</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ACBFF3C-8E98-4B66-8D4A-A2434F9F111B}" type="slidenum">
              <a:rPr lang="en-US" smtClean="0"/>
              <a:pPr/>
              <a:t>4</a:t>
            </a:fld>
            <a:endParaRPr lang="en-US"/>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3700" dirty="0" smtClean="0"/>
              <a:t>Significant Change of Event</a:t>
            </a:r>
            <a:br>
              <a:rPr lang="en-US" sz="3700" dirty="0" smtClean="0"/>
            </a:br>
            <a:endParaRPr lang="en-US" sz="3700" dirty="0"/>
          </a:p>
        </p:txBody>
      </p:sp>
      <p:sp>
        <p:nvSpPr>
          <p:cNvPr id="3" name="Text Placeholder 2"/>
          <p:cNvSpPr>
            <a:spLocks noGrp="1"/>
          </p:cNvSpPr>
          <p:nvPr>
            <p:ph type="body" idx="1"/>
          </p:nvPr>
        </p:nvSpPr>
        <p:spPr/>
        <p:txBody>
          <a:bodyPr/>
          <a:lstStyle/>
          <a:p>
            <a:r>
              <a:rPr lang="en-US" dirty="0" smtClean="0"/>
              <a:t>Change in department head </a:t>
            </a:r>
          </a:p>
          <a:p>
            <a:r>
              <a:rPr lang="en-US" dirty="0" smtClean="0"/>
              <a:t>Department or function moving from one building to another</a:t>
            </a:r>
          </a:p>
          <a:p>
            <a:pPr lvl="1">
              <a:buFont typeface="Arial" panose="020B0604020202020204" pitchFamily="34" charset="0"/>
              <a:buChar char="•"/>
            </a:pPr>
            <a:r>
              <a:rPr lang="en-US" sz="2700" dirty="0" smtClean="0"/>
              <a:t>Consideration should be made to perform interim physical inventories at the time of event</a:t>
            </a:r>
          </a:p>
          <a:p>
            <a:pPr lvl="1">
              <a:buFont typeface="Arial" panose="020B0604020202020204" pitchFamily="34" charset="0"/>
              <a:buChar char="•"/>
            </a:pPr>
            <a:r>
              <a:rPr lang="en-US" sz="2700" dirty="0" smtClean="0"/>
              <a:t>Management decision and based on risk factors and likelihood of assets becoming misplaced, not transferred, or stolen.</a:t>
            </a:r>
            <a:endParaRPr lang="en-US" sz="2700" dirty="0"/>
          </a:p>
        </p:txBody>
      </p:sp>
      <p:sp>
        <p:nvSpPr>
          <p:cNvPr id="4" name="Slide Number Placeholder 3"/>
          <p:cNvSpPr>
            <a:spLocks noGrp="1"/>
          </p:cNvSpPr>
          <p:nvPr>
            <p:ph type="sldNum" sz="quarter" idx="12"/>
          </p:nvPr>
        </p:nvSpPr>
        <p:spPr/>
        <p:txBody>
          <a:bodyPr/>
          <a:lstStyle/>
          <a:p>
            <a:fld id="{2ACBFF3C-8E98-4B66-8D4A-A2434F9F111B}" type="slidenum">
              <a:rPr lang="en-US" smtClean="0"/>
              <a:pPr/>
              <a:t>40</a:t>
            </a:fld>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41</a:t>
            </a:fld>
            <a:endParaRPr lang="en-US"/>
          </a:p>
        </p:txBody>
      </p:sp>
      <p:sp>
        <p:nvSpPr>
          <p:cNvPr id="2" name="Rectangle 1"/>
          <p:cNvSpPr/>
          <p:nvPr/>
        </p:nvSpPr>
        <p:spPr>
          <a:xfrm>
            <a:off x="0" y="2667000"/>
            <a:ext cx="8991600" cy="3970318"/>
          </a:xfrm>
          <a:prstGeom prst="rect">
            <a:avLst/>
          </a:prstGeom>
        </p:spPr>
        <p:txBody>
          <a:bodyPr wrap="square">
            <a:spAutoFit/>
          </a:bodyPr>
          <a:lstStyle/>
          <a:p>
            <a:pPr>
              <a:buFont typeface="Arial" panose="020B0604020202020204" pitchFamily="34" charset="0"/>
              <a:buChar char="•"/>
            </a:pPr>
            <a:r>
              <a:rPr lang="en-US" dirty="0">
                <a:hlinkClick r:id="rId3"/>
              </a:rPr>
              <a:t>FORMS AND </a:t>
            </a:r>
            <a:r>
              <a:rPr lang="en-US" dirty="0" smtClean="0">
                <a:hlinkClick r:id="rId3"/>
              </a:rPr>
              <a:t>REPORTS</a:t>
            </a:r>
            <a:r>
              <a:rPr lang="en-US" dirty="0" smtClean="0"/>
              <a:t>      </a:t>
            </a:r>
            <a:r>
              <a:rPr lang="en-US" dirty="0" smtClean="0">
                <a:hlinkClick r:id="rId4"/>
              </a:rPr>
              <a:t>List </a:t>
            </a:r>
            <a:r>
              <a:rPr lang="en-US" dirty="0">
                <a:hlinkClick r:id="rId4"/>
              </a:rPr>
              <a:t>of </a:t>
            </a:r>
            <a:r>
              <a:rPr lang="en-US" dirty="0" smtClean="0">
                <a:hlinkClick r:id="rId4"/>
              </a:rPr>
              <a:t>FACs</a:t>
            </a:r>
            <a:endParaRPr lang="en-US" dirty="0" smtClean="0"/>
          </a:p>
          <a:p>
            <a:pPr>
              <a:buFont typeface="Arial" panose="020B0604020202020204" pitchFamily="34" charset="0"/>
              <a:buChar char="•"/>
            </a:pPr>
            <a:endParaRPr lang="en-US" dirty="0"/>
          </a:p>
          <a:p>
            <a:r>
              <a:rPr lang="en-US" b="1" dirty="0"/>
              <a:t>WCU Asset Inventory Control</a:t>
            </a:r>
            <a:endParaRPr lang="en-US" dirty="0"/>
          </a:p>
          <a:p>
            <a:r>
              <a:rPr lang="en-US" dirty="0"/>
              <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a:t>
            </a:r>
            <a:r>
              <a:rPr lang="en-US" dirty="0" smtClean="0"/>
              <a:t>contact </a:t>
            </a:r>
            <a:r>
              <a:rPr lang="en-US" dirty="0"/>
              <a:t>Dale Cox (227-2583) or Ed Lawson (227-7487). </a:t>
            </a:r>
          </a:p>
          <a:p>
            <a:r>
              <a:rPr lang="en-US" dirty="0"/>
              <a:t/>
            </a:r>
            <a:br>
              <a:rPr lang="en-US" dirty="0"/>
            </a:br>
            <a:r>
              <a:rPr lang="en-US" b="1" dirty="0" smtClean="0"/>
              <a:t>Removing </a:t>
            </a:r>
            <a:r>
              <a:rPr lang="en-US" b="1" dirty="0"/>
              <a:t>Assets from Campus</a:t>
            </a:r>
            <a:r>
              <a:rPr lang="en-US" dirty="0"/>
              <a:t/>
            </a:r>
            <a:br>
              <a:rPr lang="en-US" dirty="0"/>
            </a:br>
            <a:r>
              <a:rPr lang="en-US" dirty="0">
                <a:hlinkClick r:id="rId5"/>
              </a:rPr>
              <a:t>Permission to Remove University Assets from Campus Form</a:t>
            </a:r>
            <a:r>
              <a:rPr lang="en-US" dirty="0"/>
              <a:t> </a:t>
            </a:r>
            <a:br>
              <a:rPr lang="en-US" dirty="0"/>
            </a:br>
            <a:r>
              <a:rPr lang="en-US" dirty="0"/>
              <a:t>As a general rule, removal of </a:t>
            </a:r>
            <a:r>
              <a:rPr lang="en-US" dirty="0" smtClean="0"/>
              <a:t>university </a:t>
            </a:r>
            <a:r>
              <a:rPr lang="en-US" dirty="0"/>
              <a:t>equipment, furnishings, and similar property from campus is not permitted. However, certain exceptions do exist and are listed on this form. For more information, see University Policy 75.</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4003" cy="2667001"/>
          </a:xfrm>
          <a:prstGeom prst="rect">
            <a:avLst/>
          </a:prstGeom>
        </p:spPr>
      </p:pic>
    </p:spTree>
    <p:extLst>
      <p:ext uri="{BB962C8B-B14F-4D97-AF65-F5344CB8AC3E}">
        <p14:creationId xmlns:p14="http://schemas.microsoft.com/office/powerpoint/2010/main" val="273051823"/>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9" name="Picture 8" descr="Permission_to_Remove_University_Assets_from_Campus.png"/>
          <p:cNvPicPr>
            <a:picLocks noChangeAspect="1"/>
          </p:cNvPicPr>
          <p:nvPr/>
        </p:nvPicPr>
        <p:blipFill>
          <a:blip r:embed="rId3" cstate="print"/>
          <a:stretch>
            <a:fillRect/>
          </a:stretch>
        </p:blipFill>
        <p:spPr>
          <a:xfrm>
            <a:off x="1828800" y="609600"/>
            <a:ext cx="5334001" cy="5638800"/>
          </a:xfrm>
          <a:prstGeom prst="rect">
            <a:avLst/>
          </a:prstGeom>
        </p:spPr>
      </p:pic>
      <p:sp>
        <p:nvSpPr>
          <p:cNvPr id="4" name="Slide Number Placeholder 3"/>
          <p:cNvSpPr>
            <a:spLocks noGrp="1"/>
          </p:cNvSpPr>
          <p:nvPr>
            <p:ph type="sldNum" sz="quarter" idx="12"/>
          </p:nvPr>
        </p:nvSpPr>
        <p:spPr/>
        <p:txBody>
          <a:bodyPr/>
          <a:lstStyle/>
          <a:p>
            <a:fld id="{2ACBFF3C-8E98-4B66-8D4A-A2434F9F111B}" type="slidenum">
              <a:rPr lang="en-US" smtClean="0"/>
              <a:pPr/>
              <a:t>42</a:t>
            </a:fld>
            <a:endParaRPr lang="en-US"/>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pPr/>
              <a:t>43</a:t>
            </a:fld>
            <a:endParaRPr lang="en-US"/>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BF0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Western Carolina University</a:t>
            </a:r>
            <a:endParaRPr lang="en-US" dirty="0"/>
          </a:p>
        </p:txBody>
      </p:sp>
      <p:sp>
        <p:nvSpPr>
          <p:cNvPr id="3" name="Subtitle 2"/>
          <p:cNvSpPr>
            <a:spLocks noGrp="1"/>
          </p:cNvSpPr>
          <p:nvPr>
            <p:ph type="subTitle" idx="1"/>
          </p:nvPr>
        </p:nvSpPr>
        <p:spPr/>
        <p:txBody>
          <a:bodyPr>
            <a:normAutofit fontScale="77500" lnSpcReduction="20000"/>
          </a:bodyPr>
          <a:lstStyle/>
          <a:p>
            <a:r>
              <a:rPr lang="en-US" smtClean="0"/>
              <a:t>Division of Information Technology </a:t>
            </a:r>
            <a:r>
              <a:rPr lang="en-US" smtClean="0">
                <a:solidFill>
                  <a:schemeClr val="tx1"/>
                </a:solidFill>
              </a:rPr>
              <a:t>Asset Management</a:t>
            </a:r>
            <a:endParaRPr lang="en-US" dirty="0">
              <a:solidFill>
                <a:schemeClr val="tx1"/>
              </a:solidFill>
            </a:endParaRPr>
          </a:p>
        </p:txBody>
      </p:sp>
    </p:spTree>
    <p:extLst>
      <p:ext uri="{BB962C8B-B14F-4D97-AF65-F5344CB8AC3E}">
        <p14:creationId xmlns:p14="http://schemas.microsoft.com/office/powerpoint/2010/main" val="2143422417"/>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33400"/>
          </a:xfrm>
        </p:spPr>
        <p:txBody>
          <a:bodyPr>
            <a:normAutofit fontScale="90000"/>
          </a:bodyPr>
          <a:lstStyle/>
          <a:p>
            <a:pPr marR="0" rtl="0"/>
            <a:r>
              <a:rPr lang="en-US" baseline="0" dirty="0" smtClean="0">
                <a:latin typeface="Times New Roman"/>
              </a:rPr>
              <a:t>IT Assets</a:t>
            </a:r>
          </a:p>
        </p:txBody>
      </p:sp>
      <p:sp>
        <p:nvSpPr>
          <p:cNvPr id="3" name="Text Placeholder 2"/>
          <p:cNvSpPr>
            <a:spLocks noGrp="1"/>
          </p:cNvSpPr>
          <p:nvPr>
            <p:ph type="body" idx="1"/>
          </p:nvPr>
        </p:nvSpPr>
        <p:spPr>
          <a:xfrm>
            <a:off x="838200" y="838200"/>
            <a:ext cx="7772400" cy="609600"/>
          </a:xfrm>
        </p:spPr>
        <p:txBody>
          <a:bodyPr>
            <a:normAutofit fontScale="77500" lnSpcReduction="20000"/>
          </a:bodyPr>
          <a:lstStyle/>
          <a:p>
            <a:r>
              <a:rPr lang="en-US" dirty="0" smtClean="0"/>
              <a:t>Division of Information Technology (DoIT) charged with asset management for all IT assets that belong to WCU.</a:t>
            </a:r>
          </a:p>
          <a:p>
            <a:endParaRPr lang="en-US" dirty="0"/>
          </a:p>
        </p:txBody>
      </p:sp>
      <p:graphicFrame>
        <p:nvGraphicFramePr>
          <p:cNvPr id="7" name="Diagram 6"/>
          <p:cNvGraphicFramePr/>
          <p:nvPr>
            <p:extLst>
              <p:ext uri="{D42A27DB-BD31-4B8C-83A1-F6EECF244321}">
                <p14:modId xmlns:p14="http://schemas.microsoft.com/office/powerpoint/2010/main" val="1837360223"/>
              </p:ext>
            </p:extLst>
          </p:nvPr>
        </p:nvGraphicFramePr>
        <p:xfrm>
          <a:off x="1447800" y="304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922931"/>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 Assets</a:t>
            </a:r>
            <a:r>
              <a:rPr lang="en-US" sz="2400" dirty="0" smtClean="0"/>
              <a:t/>
            </a:r>
            <a:br>
              <a:rPr lang="en-US" sz="2400" dirty="0" smtClean="0"/>
            </a:br>
            <a:endParaRPr lang="en-US" sz="2400" dirty="0"/>
          </a:p>
        </p:txBody>
      </p:sp>
      <p:sp>
        <p:nvSpPr>
          <p:cNvPr id="6" name="Text Placeholder 2"/>
          <p:cNvSpPr>
            <a:spLocks noGrp="1"/>
          </p:cNvSpPr>
          <p:nvPr>
            <p:ph type="body" idx="1"/>
          </p:nvPr>
        </p:nvSpPr>
        <p:spPr>
          <a:xfrm>
            <a:off x="914400" y="1428927"/>
            <a:ext cx="8229600" cy="4525963"/>
          </a:xfrm>
        </p:spPr>
        <p:txBody>
          <a:bodyPr>
            <a:normAutofit fontScale="77500" lnSpcReduction="20000"/>
          </a:bodyPr>
          <a:lstStyle/>
          <a:p>
            <a:pPr lvl="0"/>
            <a:r>
              <a:rPr lang="en-US" dirty="0" smtClean="0"/>
              <a:t>Computers</a:t>
            </a:r>
            <a:br>
              <a:rPr lang="en-US" dirty="0" smtClean="0"/>
            </a:br>
            <a:r>
              <a:rPr lang="en-US" dirty="0" smtClean="0"/>
              <a:t>a. Laptops &amp; tablets</a:t>
            </a:r>
            <a:br>
              <a:rPr lang="en-US" dirty="0" smtClean="0"/>
            </a:br>
            <a:r>
              <a:rPr lang="en-US" dirty="0" smtClean="0"/>
              <a:t>b. Desktops</a:t>
            </a:r>
          </a:p>
          <a:p>
            <a:pPr lvl="0"/>
            <a:r>
              <a:rPr lang="en-US" dirty="0" smtClean="0"/>
              <a:t>Monitors (only if greater than $500)</a:t>
            </a:r>
          </a:p>
          <a:p>
            <a:pPr lvl="0"/>
            <a:r>
              <a:rPr lang="en-US" dirty="0" smtClean="0"/>
              <a:t>Printers for Paw Print only</a:t>
            </a:r>
          </a:p>
          <a:p>
            <a:pPr lvl="0"/>
            <a:r>
              <a:rPr lang="en-US" dirty="0" smtClean="0"/>
              <a:t>Servers</a:t>
            </a:r>
            <a:br>
              <a:rPr lang="en-US" dirty="0" smtClean="0"/>
            </a:br>
            <a:r>
              <a:rPr lang="en-US" dirty="0" smtClean="0"/>
              <a:t>a. Enterprise level</a:t>
            </a:r>
            <a:br>
              <a:rPr lang="en-US" dirty="0" smtClean="0"/>
            </a:br>
            <a:r>
              <a:rPr lang="en-US" dirty="0" smtClean="0"/>
              <a:t>b. Snap</a:t>
            </a:r>
          </a:p>
          <a:p>
            <a:pPr lvl="0"/>
            <a:r>
              <a:rPr lang="en-US" dirty="0" smtClean="0"/>
              <a:t>Enterprise level networking</a:t>
            </a:r>
            <a:br>
              <a:rPr lang="en-US" dirty="0" smtClean="0"/>
            </a:br>
            <a:r>
              <a:rPr lang="en-US" dirty="0" smtClean="0"/>
              <a:t>a. Switches</a:t>
            </a:r>
            <a:br>
              <a:rPr lang="en-US" dirty="0" smtClean="0"/>
            </a:br>
            <a:r>
              <a:rPr lang="en-US" dirty="0" smtClean="0"/>
              <a:t>b. Routers</a:t>
            </a:r>
            <a:br>
              <a:rPr lang="en-US" dirty="0" smtClean="0"/>
            </a:br>
            <a:r>
              <a:rPr lang="en-US" dirty="0" smtClean="0"/>
              <a:t>c. Wireless APs</a:t>
            </a:r>
          </a:p>
          <a:p>
            <a:pPr lvl="0"/>
            <a:r>
              <a:rPr lang="en-US" dirty="0" smtClean="0"/>
              <a:t>Smart boards</a:t>
            </a:r>
          </a:p>
          <a:p>
            <a:pPr lvl="0"/>
            <a:r>
              <a:rPr lang="en-US" dirty="0" smtClean="0"/>
              <a:t>Data projectors installed in classrooms</a:t>
            </a:r>
          </a:p>
          <a:p>
            <a:pPr lvl="0"/>
            <a:r>
              <a:rPr lang="en-US" dirty="0" smtClean="0"/>
              <a:t>All technology assets purchased by DoIT</a:t>
            </a:r>
          </a:p>
          <a:p>
            <a:endParaRPr lang="en-US" dirty="0"/>
          </a:p>
        </p:txBody>
      </p:sp>
    </p:spTree>
    <p:extLst>
      <p:ext uri="{BB962C8B-B14F-4D97-AF65-F5344CB8AC3E}">
        <p14:creationId xmlns:p14="http://schemas.microsoft.com/office/powerpoint/2010/main" val="1393088334"/>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All IT items $5,000 and greater will be tracked by       the Controller’s Office and DoIT </a:t>
            </a:r>
            <a:endParaRPr lang="en-US" sz="2400" dirty="0"/>
          </a:p>
        </p:txBody>
      </p:sp>
      <p:sp>
        <p:nvSpPr>
          <p:cNvPr id="5" name="Text Placeholder 2"/>
          <p:cNvSpPr>
            <a:spLocks noGrp="1"/>
          </p:cNvSpPr>
          <p:nvPr>
            <p:ph type="body" idx="1"/>
          </p:nvPr>
        </p:nvSpPr>
        <p:spPr>
          <a:xfrm>
            <a:off x="762000" y="2057400"/>
            <a:ext cx="7520940" cy="3579849"/>
          </a:xfrm>
        </p:spPr>
        <p:txBody>
          <a:bodyPr>
            <a:normAutofit fontScale="92500" lnSpcReduction="10000"/>
          </a:bodyPr>
          <a:lstStyle/>
          <a:p>
            <a:r>
              <a:rPr lang="en-US" dirty="0" smtClean="0"/>
              <a:t>Tracking of assets valued $5,000  and greater will be the responsibility of the Controller’s Office.  These items will be tagged with a purple color tag.  It is understood some items $5,000 and greater may be an “IT” asset as well and will have both the purple tag and an IT asset tag which will be green.  </a:t>
            </a:r>
            <a:r>
              <a:rPr lang="en-US" dirty="0"/>
              <a:t>Older assets may still have the red WCU asset tag. Please do not remove any old </a:t>
            </a:r>
            <a:r>
              <a:rPr lang="en-US" dirty="0" smtClean="0"/>
              <a:t>tags.</a:t>
            </a:r>
            <a:endParaRPr lang="en-US" dirty="0"/>
          </a:p>
          <a:p>
            <a:endParaRPr lang="en-US" u="sng" dirty="0">
              <a:uFill>
                <a:solidFill>
                  <a:srgbClr val="FF0000"/>
                </a:solidFill>
              </a:uFill>
            </a:endParaRPr>
          </a:p>
        </p:txBody>
      </p:sp>
    </p:spTree>
    <p:extLst>
      <p:ext uri="{BB962C8B-B14F-4D97-AF65-F5344CB8AC3E}">
        <p14:creationId xmlns:p14="http://schemas.microsoft.com/office/powerpoint/2010/main" val="2932058438"/>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Non-IT Assets</a:t>
            </a:r>
            <a:endParaRPr lang="en-US" dirty="0"/>
          </a:p>
        </p:txBody>
      </p:sp>
      <p:sp>
        <p:nvSpPr>
          <p:cNvPr id="5" name="Text Placeholder 2"/>
          <p:cNvSpPr>
            <a:spLocks noGrp="1"/>
          </p:cNvSpPr>
          <p:nvPr>
            <p:ph type="body" idx="1"/>
          </p:nvPr>
        </p:nvSpPr>
        <p:spPr>
          <a:xfrm>
            <a:off x="342900" y="1417638"/>
            <a:ext cx="8458200" cy="4007640"/>
          </a:xfrm>
        </p:spPr>
        <p:txBody>
          <a:bodyPr>
            <a:normAutofit fontScale="92500" lnSpcReduction="10000"/>
          </a:bodyPr>
          <a:lstStyle/>
          <a:p>
            <a:r>
              <a:rPr lang="en-US" sz="3200" dirty="0" smtClean="0"/>
              <a:t>Tracking of assets valued under $5,000 and not listed as an IT asset will be the responsibility of the department/college.  The department/college will be responsible for accounting for these assets directly to the WCU Controllers Office. DoIT will not be tracking these items unless purchased for the IT Department.</a:t>
            </a:r>
            <a:endParaRPr lang="en-US" dirty="0"/>
          </a:p>
        </p:txBody>
      </p:sp>
    </p:spTree>
    <p:extLst>
      <p:ext uri="{BB962C8B-B14F-4D97-AF65-F5344CB8AC3E}">
        <p14:creationId xmlns:p14="http://schemas.microsoft.com/office/powerpoint/2010/main" val="4093324986"/>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2400" dirty="0" smtClean="0"/>
              <a:t>It is highly recommended that departments track assets of significant value to their unit and highly mobile such as listed below.</a:t>
            </a:r>
            <a:br>
              <a:rPr lang="en-US" sz="2400" dirty="0" smtClean="0"/>
            </a:br>
            <a:endParaRPr lang="en-US" sz="2400" dirty="0"/>
          </a:p>
        </p:txBody>
      </p:sp>
      <p:sp>
        <p:nvSpPr>
          <p:cNvPr id="5" name="Text Placeholder 2"/>
          <p:cNvSpPr>
            <a:spLocks noGrp="1"/>
          </p:cNvSpPr>
          <p:nvPr>
            <p:ph type="body" idx="1"/>
          </p:nvPr>
        </p:nvSpPr>
        <p:spPr>
          <a:xfrm>
            <a:off x="762000" y="1524000"/>
            <a:ext cx="7772400" cy="4191000"/>
          </a:xfrm>
        </p:spPr>
        <p:txBody>
          <a:bodyPr>
            <a:normAutofit fontScale="62500" lnSpcReduction="20000"/>
          </a:bodyPr>
          <a:lstStyle/>
          <a:p>
            <a:pPr lvl="0"/>
            <a:r>
              <a:rPr lang="en-US" dirty="0" smtClean="0"/>
              <a:t>Scientific equipment (including computer if needed)</a:t>
            </a:r>
          </a:p>
          <a:p>
            <a:pPr lvl="0"/>
            <a:r>
              <a:rPr lang="en-US" dirty="0" smtClean="0"/>
              <a:t>Portable hard drives</a:t>
            </a:r>
          </a:p>
          <a:p>
            <a:pPr lvl="0"/>
            <a:r>
              <a:rPr lang="en-US" dirty="0" smtClean="0"/>
              <a:t>Port replicators</a:t>
            </a:r>
          </a:p>
          <a:p>
            <a:pPr lvl="0"/>
            <a:r>
              <a:rPr lang="en-US" dirty="0" smtClean="0"/>
              <a:t>Monitors costing less than $500</a:t>
            </a:r>
          </a:p>
          <a:p>
            <a:pPr lvl="0"/>
            <a:r>
              <a:rPr lang="en-US" dirty="0" smtClean="0"/>
              <a:t>Cameras of any kind</a:t>
            </a:r>
          </a:p>
          <a:p>
            <a:pPr lvl="0"/>
            <a:r>
              <a:rPr lang="en-US" dirty="0" smtClean="0"/>
              <a:t>Keyboards / Mice</a:t>
            </a:r>
          </a:p>
          <a:p>
            <a:pPr lvl="0"/>
            <a:r>
              <a:rPr lang="en-US" dirty="0" smtClean="0"/>
              <a:t>Portable CD drives</a:t>
            </a:r>
          </a:p>
          <a:p>
            <a:pPr lvl="0"/>
            <a:r>
              <a:rPr lang="en-US" dirty="0" smtClean="0"/>
              <a:t>GPS systems</a:t>
            </a:r>
          </a:p>
          <a:p>
            <a:pPr lvl="0"/>
            <a:r>
              <a:rPr lang="en-US" dirty="0" smtClean="0"/>
              <a:t>Smart devices - PDAs, phones, etc..</a:t>
            </a:r>
          </a:p>
          <a:p>
            <a:pPr lvl="0"/>
            <a:r>
              <a:rPr lang="en-US" dirty="0" smtClean="0"/>
              <a:t>Label makers</a:t>
            </a:r>
          </a:p>
          <a:p>
            <a:pPr lvl="0"/>
            <a:r>
              <a:rPr lang="en-US" dirty="0" smtClean="0"/>
              <a:t>Audio equipment</a:t>
            </a:r>
          </a:p>
          <a:p>
            <a:pPr lvl="0"/>
            <a:r>
              <a:rPr lang="en-US" dirty="0" smtClean="0"/>
              <a:t>Specialized digital equipment - HVAC control systems, check writing machines, etc… </a:t>
            </a:r>
          </a:p>
          <a:p>
            <a:pPr lvl="0"/>
            <a:endParaRPr lang="en-US" dirty="0" smtClean="0"/>
          </a:p>
          <a:p>
            <a:pPr>
              <a:buNone/>
            </a:pPr>
            <a:r>
              <a:rPr lang="en-US" sz="3400" spc="-100" dirty="0" smtClean="0">
                <a:solidFill>
                  <a:schemeClr val="tx2">
                    <a:satMod val="200000"/>
                  </a:schemeClr>
                </a:solidFill>
                <a:latin typeface="+mj-lt"/>
                <a:ea typeface="+mj-ea"/>
                <a:cs typeface="+mj-cs"/>
              </a:rPr>
              <a:t>This list is not intended to be all inclusive</a:t>
            </a:r>
            <a:endParaRPr lang="en-US" sz="3400" spc="-100" dirty="0">
              <a:solidFill>
                <a:schemeClr val="tx2">
                  <a:satMod val="200000"/>
                </a:schemeClr>
              </a:solidFill>
              <a:latin typeface="+mj-lt"/>
              <a:ea typeface="+mj-ea"/>
              <a:cs typeface="+mj-cs"/>
            </a:endParaRPr>
          </a:p>
        </p:txBody>
      </p:sp>
    </p:spTree>
    <p:extLst>
      <p:ext uri="{BB962C8B-B14F-4D97-AF65-F5344CB8AC3E}">
        <p14:creationId xmlns:p14="http://schemas.microsoft.com/office/powerpoint/2010/main" val="304768635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5</a:t>
            </a:fld>
            <a:endParaRPr lang="en-US">
              <a:solidFill>
                <a:prstClr val="black">
                  <a:tint val="75000"/>
                </a:prstClr>
              </a:solidFill>
            </a:endParaRPr>
          </a:p>
        </p:txBody>
      </p:sp>
      <p:sp>
        <p:nvSpPr>
          <p:cNvPr id="5" name="Rectangle 4"/>
          <p:cNvSpPr/>
          <p:nvPr/>
        </p:nvSpPr>
        <p:spPr>
          <a:xfrm>
            <a:off x="144780" y="2676468"/>
            <a:ext cx="8915400" cy="4124206"/>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r>
              <a:rPr lang="en-US" dirty="0">
                <a:solidFill>
                  <a:srgbClr val="7030A0"/>
                </a:solidFill>
              </a:rPr>
              <a:t> </a:t>
            </a:r>
          </a:p>
          <a:p>
            <a:pPr>
              <a:buFont typeface="Arial" panose="020B0604020202020204" pitchFamily="34" charset="0"/>
              <a:buChar char="•"/>
            </a:pPr>
            <a:r>
              <a:rPr lang="en-US" b="1" dirty="0">
                <a:solidFill>
                  <a:srgbClr val="7030A0"/>
                </a:solidFill>
              </a:rPr>
              <a:t>Fixed Asset Coordinator (FAC) Procedures and </a:t>
            </a:r>
            <a:r>
              <a:rPr lang="en-US" b="1" dirty="0" smtClean="0">
                <a:solidFill>
                  <a:srgbClr val="7030A0"/>
                </a:solidFill>
              </a:rPr>
              <a:t>Responsibilities</a:t>
            </a:r>
          </a:p>
          <a:p>
            <a:pPr>
              <a:buFont typeface="Arial" panose="020B0604020202020204" pitchFamily="34" charset="0"/>
              <a:buChar char="•"/>
            </a:pPr>
            <a:r>
              <a:rPr lang="en-US" b="1" dirty="0" smtClean="0">
                <a:solidFill>
                  <a:srgbClr val="7030A0"/>
                </a:solidFill>
              </a:rPr>
              <a:t>Fixed Asset Coordinator PowerPoint Presentation</a:t>
            </a:r>
          </a:p>
          <a:p>
            <a:pPr>
              <a:buFont typeface="Arial" panose="020B0604020202020204" pitchFamily="34" charset="0"/>
              <a:buChar char="•"/>
            </a:pPr>
            <a:endParaRPr lang="en-US" dirty="0"/>
          </a:p>
          <a:p>
            <a:pPr>
              <a:buFont typeface="Arial" panose="020B0604020202020204" pitchFamily="34" charset="0"/>
              <a:buChar char="•"/>
            </a:pPr>
            <a:r>
              <a:rPr lang="en-US" b="1" dirty="0">
                <a:solidFill>
                  <a:srgbClr val="7030A0"/>
                </a:solidFill>
              </a:rPr>
              <a:t>FORMS AND </a:t>
            </a:r>
            <a:r>
              <a:rPr lang="en-US" b="1" dirty="0" smtClean="0">
                <a:solidFill>
                  <a:srgbClr val="7030A0"/>
                </a:solidFill>
              </a:rPr>
              <a:t>REPORTS        List </a:t>
            </a:r>
            <a:r>
              <a:rPr lang="en-US" b="1" dirty="0">
                <a:solidFill>
                  <a:srgbClr val="7030A0"/>
                </a:solidFill>
              </a:rPr>
              <a:t>of </a:t>
            </a:r>
            <a:r>
              <a:rPr lang="en-US" b="1" dirty="0" smtClean="0">
                <a:solidFill>
                  <a:srgbClr val="7030A0"/>
                </a:solidFill>
              </a:rPr>
              <a:t>FACs</a:t>
            </a:r>
          </a:p>
          <a:p>
            <a:pPr>
              <a:buFont typeface="Arial" panose="020B0604020202020204" pitchFamily="34" charset="0"/>
              <a:buChar char="•"/>
            </a:pPr>
            <a:endParaRPr lang="en-US" dirty="0"/>
          </a:p>
          <a:p>
            <a:r>
              <a:rPr lang="en-US" b="1" dirty="0"/>
              <a:t>WCU Asset Inventory </a:t>
            </a:r>
            <a:r>
              <a:rPr lang="en-US" b="1" dirty="0" smtClean="0"/>
              <a:t>Control</a:t>
            </a:r>
          </a:p>
          <a:p>
            <a:endParaRPr lang="en-US" sz="1400" dirty="0"/>
          </a:p>
          <a:p>
            <a:r>
              <a:rPr lang="en-US" dirty="0">
                <a:solidFill>
                  <a:srgbClr val="7030A0"/>
                </a:solidFill>
              </a:rPr>
              <a:t>WCU Asset Inventory Control Form</a:t>
            </a:r>
            <a:r>
              <a:rPr lang="en-US" dirty="0"/>
              <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a:t>
            </a:r>
            <a:r>
              <a:rPr lang="en-US" dirty="0" smtClean="0"/>
              <a:t>contact </a:t>
            </a:r>
            <a:r>
              <a:rPr lang="en-US" dirty="0"/>
              <a:t>Dale Cox (227-2583) or Ed Lawson (227-7487). </a:t>
            </a:r>
            <a:endParaRPr lang="en-US" dirty="0" smtClean="0"/>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76200"/>
            <a:ext cx="8749390" cy="2554865"/>
          </a:xfrm>
          <a:prstGeom prst="rect">
            <a:avLst/>
          </a:prstGeom>
        </p:spPr>
      </p:pic>
    </p:spTree>
    <p:extLst>
      <p:ext uri="{BB962C8B-B14F-4D97-AF65-F5344CB8AC3E}">
        <p14:creationId xmlns:p14="http://schemas.microsoft.com/office/powerpoint/2010/main" val="4102965295"/>
      </p:ext>
    </p:extLst>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7520940" cy="548640"/>
          </a:xfrm>
        </p:spPr>
        <p:txBody>
          <a:bodyPr>
            <a:normAutofit fontScale="90000"/>
          </a:bodyPr>
          <a:lstStyle/>
          <a:p>
            <a:pPr algn="ctr"/>
            <a:r>
              <a:rPr lang="en-US" dirty="0" smtClean="0"/>
              <a:t>IT Asset Lifecycle</a:t>
            </a:r>
            <a:endParaRPr lang="en-US" dirty="0"/>
          </a:p>
        </p:txBody>
      </p:sp>
      <p:graphicFrame>
        <p:nvGraphicFramePr>
          <p:cNvPr id="6" name="Diagram 5"/>
          <p:cNvGraphicFramePr/>
          <p:nvPr>
            <p:extLst>
              <p:ext uri="{D42A27DB-BD31-4B8C-83A1-F6EECF244321}">
                <p14:modId xmlns:p14="http://schemas.microsoft.com/office/powerpoint/2010/main" val="2732992435"/>
              </p:ext>
            </p:extLst>
          </p:nvPr>
        </p:nvGraphicFramePr>
        <p:xfrm>
          <a:off x="1524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199718"/>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Acquiring IT Assets</a:t>
            </a:r>
            <a:endParaRPr lang="en-US" dirty="0"/>
          </a:p>
        </p:txBody>
      </p:sp>
      <p:sp>
        <p:nvSpPr>
          <p:cNvPr id="5" name="Text Placeholder 3"/>
          <p:cNvSpPr>
            <a:spLocks noGrp="1"/>
          </p:cNvSpPr>
          <p:nvPr>
            <p:ph type="body" idx="1"/>
          </p:nvPr>
        </p:nvSpPr>
        <p:spPr>
          <a:xfrm>
            <a:off x="685800" y="1524000"/>
            <a:ext cx="7772400" cy="4572000"/>
          </a:xfrm>
        </p:spPr>
        <p:txBody>
          <a:bodyPr>
            <a:normAutofit lnSpcReduction="10000"/>
          </a:bodyPr>
          <a:lstStyle/>
          <a:p>
            <a:pPr>
              <a:buNone/>
            </a:pPr>
            <a:r>
              <a:rPr lang="en-US" dirty="0" smtClean="0"/>
              <a:t>Purchasing:</a:t>
            </a:r>
          </a:p>
          <a:p>
            <a:pPr>
              <a:buFont typeface="Wingdings" pitchFamily="2" charset="2"/>
              <a:buChar char="§"/>
            </a:pPr>
            <a:r>
              <a:rPr lang="en-US" dirty="0" smtClean="0"/>
              <a:t>Department submits requisition to the Purchasing Department for purchase.</a:t>
            </a:r>
          </a:p>
          <a:p>
            <a:pPr lvl="0">
              <a:buFont typeface="Wingdings" pitchFamily="2" charset="2"/>
              <a:buChar char="§"/>
            </a:pPr>
            <a:r>
              <a:rPr lang="en-US" dirty="0" smtClean="0"/>
              <a:t>Purchasing places order for asset with “ship to” address </a:t>
            </a:r>
            <a:r>
              <a:rPr lang="en-US" b="1" dirty="0" smtClean="0">
                <a:solidFill>
                  <a:srgbClr val="FF0000"/>
                </a:solidFill>
              </a:rPr>
              <a:t>specified by IT </a:t>
            </a:r>
            <a:r>
              <a:rPr lang="en-US" b="1" dirty="0" smtClean="0"/>
              <a:t>(currently warehouse). </a:t>
            </a:r>
            <a:r>
              <a:rPr lang="en-US" b="1" dirty="0" smtClean="0">
                <a:solidFill>
                  <a:srgbClr val="FF0000"/>
                </a:solidFill>
              </a:rPr>
              <a:t>If you purchase directly from vendor make sure  the asset is processed by IT.</a:t>
            </a:r>
          </a:p>
          <a:p>
            <a:pPr>
              <a:buFont typeface="Wingdings" pitchFamily="2" charset="2"/>
              <a:buChar char="§"/>
            </a:pPr>
            <a:r>
              <a:rPr lang="en-US" dirty="0" smtClean="0"/>
              <a:t>Asset arrives at WCU.</a:t>
            </a:r>
          </a:p>
          <a:p>
            <a:pPr>
              <a:buFont typeface="Wingdings" pitchFamily="2" charset="2"/>
              <a:buChar char="§"/>
            </a:pPr>
            <a:r>
              <a:rPr lang="en-US" dirty="0" smtClean="0"/>
              <a:t>Desktop Services picks up asset from warehouse for processing.</a:t>
            </a:r>
          </a:p>
          <a:p>
            <a:pPr>
              <a:buFont typeface="Courier New" pitchFamily="49" charset="0"/>
              <a:buChar char="o"/>
            </a:pPr>
            <a:endParaRPr lang="en-US" dirty="0" smtClean="0"/>
          </a:p>
          <a:p>
            <a:pPr lvl="0">
              <a:buFont typeface="Courier New" pitchFamily="49" charset="0"/>
              <a:buChar char="o"/>
            </a:pPr>
            <a:endParaRPr lang="en-US" dirty="0" smtClean="0"/>
          </a:p>
          <a:p>
            <a:pPr>
              <a:buFont typeface="Courier New" pitchFamily="49" charset="0"/>
              <a:buChar char="o"/>
            </a:pPr>
            <a:endParaRPr lang="en-US" dirty="0" smtClean="0"/>
          </a:p>
          <a:p>
            <a:endParaRPr lang="en-US" dirty="0"/>
          </a:p>
        </p:txBody>
      </p:sp>
    </p:spTree>
    <p:extLst>
      <p:ext uri="{BB962C8B-B14F-4D97-AF65-F5344CB8AC3E}">
        <p14:creationId xmlns:p14="http://schemas.microsoft.com/office/powerpoint/2010/main" val="4269186350"/>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Deploy Assets</a:t>
            </a:r>
            <a:endParaRPr lang="en-US" dirty="0"/>
          </a:p>
        </p:txBody>
      </p:sp>
      <p:sp>
        <p:nvSpPr>
          <p:cNvPr id="5" name="Text Placeholder 2"/>
          <p:cNvSpPr>
            <a:spLocks noGrp="1"/>
          </p:cNvSpPr>
          <p:nvPr>
            <p:ph type="body" idx="1"/>
          </p:nvPr>
        </p:nvSpPr>
        <p:spPr>
          <a:xfrm>
            <a:off x="762000" y="2057400"/>
            <a:ext cx="7520940" cy="2328372"/>
          </a:xfrm>
        </p:spPr>
        <p:txBody>
          <a:bodyPr>
            <a:normAutofit fontScale="70000" lnSpcReduction="20000"/>
          </a:bodyPr>
          <a:lstStyle/>
          <a:p>
            <a:pPr>
              <a:buNone/>
            </a:pPr>
            <a:r>
              <a:rPr lang="en-US" dirty="0" smtClean="0"/>
              <a:t>Desktop Services:</a:t>
            </a:r>
          </a:p>
          <a:p>
            <a:pPr>
              <a:buNone/>
            </a:pPr>
            <a:endParaRPr lang="en-US" dirty="0" smtClean="0"/>
          </a:p>
          <a:p>
            <a:r>
              <a:rPr lang="en-US" dirty="0" smtClean="0"/>
              <a:t>Assets are tagged and information is recorded into Cherwell.</a:t>
            </a:r>
          </a:p>
          <a:p>
            <a:pPr lvl="0"/>
            <a:r>
              <a:rPr lang="en-US" dirty="0" smtClean="0"/>
              <a:t>If asset is a computer, it is prepped for WCU standards.</a:t>
            </a:r>
          </a:p>
          <a:p>
            <a:r>
              <a:rPr lang="en-US" dirty="0" smtClean="0"/>
              <a:t>Asset is delivered to client and the Helpdesk is notified if additional setup is needed.</a:t>
            </a:r>
          </a:p>
          <a:p>
            <a:pPr marL="68580" lvl="0" indent="0">
              <a:buNone/>
            </a:pPr>
            <a:endParaRPr lang="en-US" dirty="0" smtClean="0"/>
          </a:p>
          <a:p>
            <a:endParaRPr lang="en-US" dirty="0"/>
          </a:p>
        </p:txBody>
      </p:sp>
    </p:spTree>
    <p:extLst>
      <p:ext uri="{BB962C8B-B14F-4D97-AF65-F5344CB8AC3E}">
        <p14:creationId xmlns:p14="http://schemas.microsoft.com/office/powerpoint/2010/main" val="3695905623"/>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rwellCapture.JPG"/>
          <p:cNvPicPr>
            <a:picLocks noChangeAspect="1"/>
          </p:cNvPicPr>
          <p:nvPr/>
        </p:nvPicPr>
        <p:blipFill>
          <a:blip r:embed="rId3" cstate="print"/>
          <a:stretch>
            <a:fillRect/>
          </a:stretch>
        </p:blipFill>
        <p:spPr>
          <a:xfrm>
            <a:off x="1" y="0"/>
            <a:ext cx="9144000" cy="6858000"/>
          </a:xfrm>
          <a:prstGeom prst="rect">
            <a:avLst/>
          </a:prstGeom>
        </p:spPr>
      </p:pic>
    </p:spTree>
    <p:extLst>
      <p:ext uri="{BB962C8B-B14F-4D97-AF65-F5344CB8AC3E}">
        <p14:creationId xmlns:p14="http://schemas.microsoft.com/office/powerpoint/2010/main" val="2470754741"/>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Manage Assets</a:t>
            </a:r>
            <a:br>
              <a:rPr lang="en-US" dirty="0" smtClean="0"/>
            </a:br>
            <a:endParaRPr lang="en-US" dirty="0"/>
          </a:p>
        </p:txBody>
      </p:sp>
      <p:sp>
        <p:nvSpPr>
          <p:cNvPr id="5" name="Text Placeholder 2"/>
          <p:cNvSpPr>
            <a:spLocks noGrp="1"/>
          </p:cNvSpPr>
          <p:nvPr>
            <p:ph type="body" idx="1"/>
          </p:nvPr>
        </p:nvSpPr>
        <p:spPr>
          <a:xfrm>
            <a:off x="914400" y="1447800"/>
            <a:ext cx="7772400" cy="4572000"/>
          </a:xfrm>
          <a:noFill/>
        </p:spPr>
        <p:txBody>
          <a:bodyPr>
            <a:normAutofit fontScale="77500" lnSpcReduction="20000"/>
          </a:bodyPr>
          <a:lstStyle/>
          <a:p>
            <a:r>
              <a:rPr lang="en-US" dirty="0" smtClean="0"/>
              <a:t>The Division of Information Technology is using an inventory management system to track university owned technology assets. This system will allow IT to take a proactive stance towards computer replacement, integration of new technologies, and hardware upgrades for new software releases. </a:t>
            </a:r>
          </a:p>
          <a:p>
            <a:r>
              <a:rPr lang="en-US" dirty="0" smtClean="0"/>
              <a:t>All IT assets that are being moved from one location to another must have an </a:t>
            </a:r>
            <a:r>
              <a:rPr lang="en-US" b="1" dirty="0" smtClean="0">
                <a:solidFill>
                  <a:srgbClr val="FF0000"/>
                </a:solidFill>
              </a:rPr>
              <a:t>On-Line Asset Control Form</a:t>
            </a:r>
            <a:r>
              <a:rPr lang="en-US" b="0" dirty="0" smtClean="0"/>
              <a:t> </a:t>
            </a:r>
            <a:r>
              <a:rPr lang="en-US" dirty="0" smtClean="0"/>
              <a:t> completed for the move. </a:t>
            </a:r>
          </a:p>
          <a:p>
            <a:r>
              <a:rPr lang="en-US" dirty="0" smtClean="0"/>
              <a:t>All old IT assets not in the new asset process are being manually tagged and entered into new system.</a:t>
            </a:r>
          </a:p>
          <a:p>
            <a:r>
              <a:rPr lang="en-US" dirty="0" smtClean="0"/>
              <a:t>IT assets that are stolen or lost should be reported immediately to DoIT and proper authorities, and an </a:t>
            </a:r>
            <a:r>
              <a:rPr lang="en-US" b="1" dirty="0" smtClean="0">
                <a:solidFill>
                  <a:srgbClr val="FF0000"/>
                </a:solidFill>
              </a:rPr>
              <a:t>ACF</a:t>
            </a:r>
            <a:r>
              <a:rPr lang="en-US" dirty="0" smtClean="0"/>
              <a:t> must be submitted.</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90370957"/>
      </p:ext>
    </p:extLst>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55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24" y="0"/>
            <a:ext cx="8420352" cy="6858000"/>
          </a:xfrm>
          <a:prstGeom prst="rect">
            <a:avLst/>
          </a:prstGeom>
        </p:spPr>
      </p:pic>
    </p:spTree>
    <p:extLst>
      <p:ext uri="{BB962C8B-B14F-4D97-AF65-F5344CB8AC3E}">
        <p14:creationId xmlns:p14="http://schemas.microsoft.com/office/powerpoint/2010/main" val="775428921"/>
      </p:ext>
    </p:extLst>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147637"/>
            <a:ext cx="6838950" cy="6562725"/>
          </a:xfrm>
          <a:prstGeom prst="rect">
            <a:avLst/>
          </a:prstGeom>
        </p:spPr>
      </p:pic>
    </p:spTree>
    <p:extLst>
      <p:ext uri="{BB962C8B-B14F-4D97-AF65-F5344CB8AC3E}">
        <p14:creationId xmlns:p14="http://schemas.microsoft.com/office/powerpoint/2010/main" val="524637240"/>
      </p:ext>
    </p:ext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12" y="23812"/>
            <a:ext cx="6581775" cy="6810375"/>
          </a:xfrm>
          <a:prstGeom prst="rect">
            <a:avLst/>
          </a:prstGeom>
        </p:spPr>
      </p:pic>
    </p:spTree>
    <p:extLst>
      <p:ext uri="{BB962C8B-B14F-4D97-AF65-F5344CB8AC3E}">
        <p14:creationId xmlns:p14="http://schemas.microsoft.com/office/powerpoint/2010/main" val="839799113"/>
      </p:ext>
    </p:ext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0"/>
            <a:ext cx="7772400" cy="6172200"/>
          </a:xfrm>
          <a:prstGeom prst="rect">
            <a:avLst/>
          </a:prstGeom>
        </p:spPr>
      </p:pic>
    </p:spTree>
    <p:extLst>
      <p:ext uri="{BB962C8B-B14F-4D97-AF65-F5344CB8AC3E}">
        <p14:creationId xmlns:p14="http://schemas.microsoft.com/office/powerpoint/2010/main" val="12187478"/>
      </p:ext>
    </p:extLst>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59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537" y="42862"/>
            <a:ext cx="6638925" cy="6772275"/>
          </a:xfrm>
          <a:prstGeom prst="rect">
            <a:avLst/>
          </a:prstGeom>
        </p:spPr>
      </p:pic>
    </p:spTree>
    <p:extLst>
      <p:ext uri="{BB962C8B-B14F-4D97-AF65-F5344CB8AC3E}">
        <p14:creationId xmlns:p14="http://schemas.microsoft.com/office/powerpoint/2010/main" val="2496953032"/>
      </p:ext>
    </p:extLst>
  </p:cSld>
  <p:clrMapOvr>
    <a:overrideClrMapping bg1="lt1" tx1="dk1" bg2="lt2" tx2="dk2" accent1="accent1" accent2="accent2" accent3="accent3" accent4="accent4" accent5="accent5" accent6="accent6" hlink="hlink" folHlink="folHlink"/>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 Policy</a:t>
            </a:r>
            <a:r>
              <a:rPr lang="en-US" sz="2400" dirty="0" smtClean="0"/>
              <a:t/>
            </a:r>
            <a:br>
              <a:rPr lang="en-US" sz="2400" dirty="0" smtClean="0"/>
            </a:br>
            <a:endParaRPr lang="en-US" sz="2400" dirty="0"/>
          </a:p>
        </p:txBody>
      </p:sp>
      <p:sp>
        <p:nvSpPr>
          <p:cNvPr id="3" name="Text Placeholder 2"/>
          <p:cNvSpPr>
            <a:spLocks noGrp="1"/>
          </p:cNvSpPr>
          <p:nvPr>
            <p:ph type="body" idx="1"/>
          </p:nvPr>
        </p:nvSpPr>
        <p:spPr/>
        <p:txBody>
          <a:bodyPr>
            <a:normAutofit/>
          </a:bodyPr>
          <a:lstStyle/>
          <a:p>
            <a:pPr>
              <a:lnSpc>
                <a:spcPct val="150000"/>
              </a:lnSpc>
            </a:pPr>
            <a:r>
              <a:rPr lang="en-US" sz="1700" dirty="0" smtClean="0"/>
              <a:t>Applicability, Ownership, and Title</a:t>
            </a:r>
          </a:p>
          <a:p>
            <a:pPr>
              <a:lnSpc>
                <a:spcPct val="150000"/>
              </a:lnSpc>
            </a:pPr>
            <a:r>
              <a:rPr lang="en-US" sz="1700" dirty="0" smtClean="0"/>
              <a:t>Custody and Control</a:t>
            </a:r>
          </a:p>
          <a:p>
            <a:pPr lvl="1">
              <a:lnSpc>
                <a:spcPct val="150000"/>
              </a:lnSpc>
              <a:buFont typeface="Wingdings" pitchFamily="2" charset="2"/>
              <a:buChar char="§"/>
            </a:pPr>
            <a:r>
              <a:rPr lang="en-US" sz="1700" dirty="0" smtClean="0"/>
              <a:t>Each department is responsible for maintaining inventory controls and safeguarding all assets regardless of cost.  Department/Administrative </a:t>
            </a:r>
            <a:r>
              <a:rPr lang="en-US" sz="1700" dirty="0"/>
              <a:t>H</a:t>
            </a:r>
            <a:r>
              <a:rPr lang="en-US" sz="1700" dirty="0" smtClean="0"/>
              <a:t>ead is required to follow the university’s </a:t>
            </a:r>
            <a:r>
              <a:rPr lang="en-US" sz="1700" dirty="0"/>
              <a:t>p</a:t>
            </a:r>
            <a:r>
              <a:rPr lang="en-US" sz="1700" dirty="0" smtClean="0"/>
              <a:t>olicies and procedures.</a:t>
            </a:r>
          </a:p>
          <a:p>
            <a:pPr lvl="1">
              <a:lnSpc>
                <a:spcPct val="150000"/>
              </a:lnSpc>
              <a:buFont typeface="Wingdings" pitchFamily="2" charset="2"/>
              <a:buChar char="§"/>
            </a:pPr>
            <a:r>
              <a:rPr lang="en-US" sz="1700" dirty="0" smtClean="0"/>
              <a:t>Equipment purchased through the university is property of the state and cannot be donated, traded-in (if used as partial payment on new equipment and/or not under warranty), sold, scrapped, or otherwise disposed of by the department who has custody of the equipment without prior approval from the Purchasing Department (Regina Cowan).</a:t>
            </a:r>
          </a:p>
        </p:txBody>
      </p:sp>
      <p:sp>
        <p:nvSpPr>
          <p:cNvPr id="6" name="Slide Number Placeholder 5"/>
          <p:cNvSpPr>
            <a:spLocks noGrp="1"/>
          </p:cNvSpPr>
          <p:nvPr>
            <p:ph type="sldNum" sz="quarter" idx="12"/>
          </p:nvPr>
        </p:nvSpPr>
        <p:spPr/>
        <p:txBody>
          <a:bodyPr/>
          <a:lstStyle/>
          <a:p>
            <a:fld id="{2ACBFF3C-8E98-4B66-8D4A-A2434F9F111B}" type="slidenum">
              <a:rPr lang="en-US" smtClean="0"/>
              <a:pPr/>
              <a:t>6</a:t>
            </a:fld>
            <a:endParaRPr lang="en-US"/>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Retire Assets</a:t>
            </a:r>
            <a:endParaRPr lang="en-US" dirty="0"/>
          </a:p>
        </p:txBody>
      </p:sp>
      <p:sp>
        <p:nvSpPr>
          <p:cNvPr id="5" name="Text Placeholder 2"/>
          <p:cNvSpPr>
            <a:spLocks noGrp="1"/>
          </p:cNvSpPr>
          <p:nvPr>
            <p:ph type="body" idx="1"/>
          </p:nvPr>
        </p:nvSpPr>
        <p:spPr>
          <a:xfrm>
            <a:off x="228600" y="1783560"/>
            <a:ext cx="8686800" cy="4572000"/>
          </a:xfrm>
        </p:spPr>
        <p:txBody>
          <a:bodyPr>
            <a:normAutofit lnSpcReduction="10000"/>
          </a:bodyPr>
          <a:lstStyle/>
          <a:p>
            <a:pPr>
              <a:buNone/>
            </a:pPr>
            <a:r>
              <a:rPr lang="en-US" dirty="0" smtClean="0"/>
              <a:t>Reallocation  and Surplus:</a:t>
            </a:r>
          </a:p>
          <a:p>
            <a:r>
              <a:rPr lang="en-US" dirty="0" smtClean="0"/>
              <a:t>Anytime a computer that is no longer being used by an individual or department and is still useable, the individual/department may chose to reallocate the computer within the area or propose it to be used by other individual/department.  When this situation occurs, IT must be contacted and an ACF must be completed.</a:t>
            </a:r>
          </a:p>
          <a:p>
            <a:r>
              <a:rPr lang="en-US" dirty="0" smtClean="0"/>
              <a:t>All assets to be surplused will be submitted through the </a:t>
            </a:r>
            <a:r>
              <a:rPr lang="en-US" b="1" dirty="0">
                <a:solidFill>
                  <a:srgbClr val="FF0000"/>
                </a:solidFill>
              </a:rPr>
              <a:t>IT Self-Service </a:t>
            </a:r>
            <a:r>
              <a:rPr lang="en-US" b="1" dirty="0" smtClean="0">
                <a:solidFill>
                  <a:srgbClr val="FF0000"/>
                </a:solidFill>
              </a:rPr>
              <a:t>Portal </a:t>
            </a:r>
            <a:r>
              <a:rPr lang="en-US" dirty="0" smtClean="0"/>
              <a:t>on-line form.</a:t>
            </a:r>
            <a:endParaRPr lang="en-US" dirty="0"/>
          </a:p>
        </p:txBody>
      </p:sp>
    </p:spTree>
    <p:extLst>
      <p:ext uri="{BB962C8B-B14F-4D97-AF65-F5344CB8AC3E}">
        <p14:creationId xmlns:p14="http://schemas.microsoft.com/office/powerpoint/2010/main" val="3421144920"/>
      </p:ext>
    </p:ext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61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44" y="76200"/>
            <a:ext cx="7841512" cy="6705600"/>
          </a:xfrm>
          <a:prstGeom prst="rect">
            <a:avLst/>
          </a:prstGeom>
        </p:spPr>
      </p:pic>
    </p:spTree>
    <p:extLst>
      <p:ext uri="{BB962C8B-B14F-4D97-AF65-F5344CB8AC3E}">
        <p14:creationId xmlns:p14="http://schemas.microsoft.com/office/powerpoint/2010/main" val="787993737"/>
      </p:ext>
    </p:extLst>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62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 y="609600"/>
            <a:ext cx="7572375" cy="4943475"/>
          </a:xfrm>
          <a:prstGeom prst="rect">
            <a:avLst/>
          </a:prstGeom>
        </p:spPr>
      </p:pic>
    </p:spTree>
    <p:extLst>
      <p:ext uri="{BB962C8B-B14F-4D97-AF65-F5344CB8AC3E}">
        <p14:creationId xmlns:p14="http://schemas.microsoft.com/office/powerpoint/2010/main" val="3888191433"/>
      </p:ext>
    </p:extLst>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63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38200"/>
            <a:ext cx="8001000" cy="4876799"/>
          </a:xfrm>
          <a:prstGeom prst="rect">
            <a:avLst/>
          </a:prstGeom>
        </p:spPr>
      </p:pic>
    </p:spTree>
    <p:extLst>
      <p:ext uri="{BB962C8B-B14F-4D97-AF65-F5344CB8AC3E}">
        <p14:creationId xmlns:p14="http://schemas.microsoft.com/office/powerpoint/2010/main" val="2011070403"/>
      </p:ext>
    </p:extLst>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64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8153400" cy="4076700"/>
          </a:xfrm>
          <a:prstGeom prst="rect">
            <a:avLst/>
          </a:prstGeom>
        </p:spPr>
      </p:pic>
    </p:spTree>
    <p:extLst>
      <p:ext uri="{BB962C8B-B14F-4D97-AF65-F5344CB8AC3E}">
        <p14:creationId xmlns:p14="http://schemas.microsoft.com/office/powerpoint/2010/main" val="2232722092"/>
      </p:ext>
    </p:extLst>
  </p:cSld>
  <p:clrMapOvr>
    <a:overrideClrMapping bg1="lt1" tx1="dk1" bg2="lt2" tx2="dk2" accent1="accent1" accent2="accent2" accent3="accent3" accent4="accent4" accent5="accent5" accent6="accent6" hlink="hlink" folHlink="folHlink"/>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 Assets</a:t>
            </a:r>
            <a:endParaRPr lang="en-US" dirty="0"/>
          </a:p>
        </p:txBody>
      </p:sp>
      <p:sp>
        <p:nvSpPr>
          <p:cNvPr id="5" name="Text Placeholder 2"/>
          <p:cNvSpPr>
            <a:spLocks noGrp="1"/>
          </p:cNvSpPr>
          <p:nvPr>
            <p:ph type="body" idx="1"/>
          </p:nvPr>
        </p:nvSpPr>
        <p:spPr>
          <a:xfrm>
            <a:off x="457200" y="1481328"/>
            <a:ext cx="8229600" cy="4525963"/>
          </a:xfrm>
        </p:spPr>
        <p:txBody>
          <a:bodyPr/>
          <a:lstStyle/>
          <a:p>
            <a:pPr>
              <a:buNone/>
            </a:pPr>
            <a:r>
              <a:rPr lang="en-US" dirty="0" smtClean="0"/>
              <a:t>IT asset data can be used in many ways</a:t>
            </a:r>
          </a:p>
          <a:p>
            <a:r>
              <a:rPr lang="en-US" dirty="0" smtClean="0"/>
              <a:t>Align IT assets to WCU corporate and educational strategies.</a:t>
            </a:r>
          </a:p>
          <a:p>
            <a:r>
              <a:rPr lang="en-US" dirty="0" smtClean="0"/>
              <a:t>Use  IT asset data for short term and long term capital planning.</a:t>
            </a:r>
          </a:p>
          <a:p>
            <a:r>
              <a:rPr lang="en-US" dirty="0" smtClean="0"/>
              <a:t>Use IT asset data  to help campus develop IT productivity and customer satisfaction.</a:t>
            </a:r>
            <a:endParaRPr lang="en-US" dirty="0"/>
          </a:p>
        </p:txBody>
      </p:sp>
    </p:spTree>
    <p:extLst>
      <p:ext uri="{BB962C8B-B14F-4D97-AF65-F5344CB8AC3E}">
        <p14:creationId xmlns:p14="http://schemas.microsoft.com/office/powerpoint/2010/main" val="320095227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 Policy</a:t>
            </a:r>
            <a:endParaRPr lang="en-US" dirty="0"/>
          </a:p>
        </p:txBody>
      </p:sp>
      <p:sp>
        <p:nvSpPr>
          <p:cNvPr id="3" name="Text Placeholder 2"/>
          <p:cNvSpPr>
            <a:spLocks noGrp="1"/>
          </p:cNvSpPr>
          <p:nvPr>
            <p:ph type="body" idx="1"/>
          </p:nvPr>
        </p:nvSpPr>
        <p:spPr/>
        <p:txBody>
          <a:bodyPr>
            <a:normAutofit/>
          </a:bodyPr>
          <a:lstStyle/>
          <a:p>
            <a:r>
              <a:rPr lang="en-US" sz="1900" dirty="0" smtClean="0"/>
              <a:t>Generally (rare exception), unless terms are more specific, when equipment is purchased from grants, ownership of asset belongs to the university, thus becoming state property; not individual or departmental property.</a:t>
            </a:r>
          </a:p>
          <a:p>
            <a:pPr>
              <a:buNone/>
            </a:pPr>
            <a:endParaRPr lang="en-US" sz="1900" dirty="0" smtClean="0"/>
          </a:p>
          <a:p>
            <a:r>
              <a:rPr lang="en-US" sz="1900" dirty="0" smtClean="0"/>
              <a:t>Contact Director of Grants (ext. 2498) or Fixed Asset Accountant (ext. 2583) with any questions concerning assets purchased from grant funding</a:t>
            </a:r>
          </a:p>
          <a:p>
            <a:pPr>
              <a:buNone/>
            </a:pPr>
            <a:endParaRPr lang="en-US" sz="1900" dirty="0" smtClean="0"/>
          </a:p>
          <a:p>
            <a:r>
              <a:rPr lang="en-US" sz="1900" dirty="0" smtClean="0"/>
              <a:t>Tracking of Equipment</a:t>
            </a:r>
          </a:p>
          <a:p>
            <a:pPr lvl="1">
              <a:buFont typeface="Wingdings" pitchFamily="2" charset="2"/>
              <a:buChar char="§"/>
            </a:pPr>
            <a:r>
              <a:rPr lang="en-US" sz="1900" dirty="0" smtClean="0"/>
              <a:t>Controller’s Office (IT/Non-IT =&gt;5,000)</a:t>
            </a:r>
          </a:p>
          <a:p>
            <a:pPr lvl="1">
              <a:buFont typeface="Wingdings" pitchFamily="2" charset="2"/>
              <a:buChar char="§"/>
            </a:pPr>
            <a:r>
              <a:rPr lang="en-US" sz="1900" dirty="0" smtClean="0"/>
              <a:t>Information Technology (IT)</a:t>
            </a:r>
          </a:p>
          <a:p>
            <a:pPr lvl="1">
              <a:buNone/>
            </a:pPr>
            <a:endParaRPr lang="en-US" sz="1900" dirty="0" smtClean="0"/>
          </a:p>
          <a:p>
            <a:pPr lvl="0">
              <a:buClr>
                <a:srgbClr val="53548A"/>
              </a:buClr>
            </a:pPr>
            <a:r>
              <a:rPr lang="en-US" sz="1900" dirty="0" smtClean="0">
                <a:solidFill>
                  <a:prstClr val="black"/>
                </a:solidFill>
              </a:rPr>
              <a:t>Fixed Asset Coordinator (FAC)</a:t>
            </a:r>
          </a:p>
        </p:txBody>
      </p:sp>
      <p:sp>
        <p:nvSpPr>
          <p:cNvPr id="6" name="Slide Number Placeholder 5"/>
          <p:cNvSpPr>
            <a:spLocks noGrp="1"/>
          </p:cNvSpPr>
          <p:nvPr>
            <p:ph type="sldNum" sz="quarter" idx="12"/>
          </p:nvPr>
        </p:nvSpPr>
        <p:spPr/>
        <p:txBody>
          <a:bodyPr/>
          <a:lstStyle/>
          <a:p>
            <a:fld id="{2ACBFF3C-8E98-4B66-8D4A-A2434F9F111B}" type="slidenum">
              <a:rPr lang="en-US" smtClean="0"/>
              <a:pPr/>
              <a:t>7</a:t>
            </a:fld>
            <a:endParaRPr lang="en-US"/>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 Coordinator (FAC)</a:t>
            </a:r>
            <a:endParaRPr lang="en-US" dirty="0"/>
          </a:p>
        </p:txBody>
      </p:sp>
      <p:sp>
        <p:nvSpPr>
          <p:cNvPr id="3" name="Text Placeholder 2"/>
          <p:cNvSpPr>
            <a:spLocks noGrp="1"/>
          </p:cNvSpPr>
          <p:nvPr>
            <p:ph type="body" idx="1"/>
          </p:nvPr>
        </p:nvSpPr>
        <p:spPr/>
        <p:txBody>
          <a:bodyPr>
            <a:normAutofit fontScale="85000" lnSpcReduction="10000"/>
          </a:bodyPr>
          <a:lstStyle/>
          <a:p>
            <a:pPr>
              <a:buNone/>
            </a:pPr>
            <a:endParaRPr lang="en-US" dirty="0" smtClean="0"/>
          </a:p>
          <a:p>
            <a:r>
              <a:rPr lang="en-US" dirty="0" smtClean="0"/>
              <a:t>The FAC will serve as the liaison between the unit and the University’s Fixed Assets Accountant (Controller’s Office) for items recorded in the University’s Fixed Assets System and as the liaison to Information Technology for data processing items tracked by Information Technology.  The FAC will become the unit’s resident fixed assets expert.</a:t>
            </a:r>
          </a:p>
          <a:p>
            <a:pPr>
              <a:buNone/>
            </a:pPr>
            <a:endParaRPr lang="en-US" dirty="0" smtClean="0"/>
          </a:p>
          <a:p>
            <a:r>
              <a:rPr lang="en-US" dirty="0" smtClean="0"/>
              <a:t>Pursuant to WCU Policy # 75,  accountability for property purchased by (or for) a department, college, or other unit of the university is the responsibility of the department/administrative head of that unit.</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2ACBFF3C-8E98-4B66-8D4A-A2434F9F111B}" type="slidenum">
              <a:rPr lang="en-US" smtClean="0"/>
              <a:pPr/>
              <a:t>8</a:t>
            </a:fld>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FAC’s  Responsibilities</a:t>
            </a:r>
            <a:endParaRPr lang="en-US" dirty="0"/>
          </a:p>
        </p:txBody>
      </p:sp>
      <p:sp>
        <p:nvSpPr>
          <p:cNvPr id="3" name="Text Placeholder 2"/>
          <p:cNvSpPr>
            <a:spLocks noGrp="1"/>
          </p:cNvSpPr>
          <p:nvPr>
            <p:ph type="body" idx="1"/>
          </p:nvPr>
        </p:nvSpPr>
        <p:spPr>
          <a:xfrm>
            <a:off x="457200" y="1524000"/>
            <a:ext cx="8229600" cy="4267200"/>
          </a:xfrm>
        </p:spPr>
        <p:txBody>
          <a:bodyPr>
            <a:normAutofit lnSpcReduction="10000"/>
          </a:bodyPr>
          <a:lstStyle/>
          <a:p>
            <a:pPr>
              <a:buNone/>
            </a:pPr>
            <a:r>
              <a:rPr lang="en-US" dirty="0" smtClean="0"/>
              <a:t>Familiarity of tasks performed during the year</a:t>
            </a:r>
          </a:p>
          <a:p>
            <a:pPr>
              <a:buNone/>
            </a:pPr>
            <a:endParaRPr lang="en-US" dirty="0" smtClean="0"/>
          </a:p>
          <a:p>
            <a:r>
              <a:rPr lang="en-US" dirty="0" smtClean="0"/>
              <a:t>Updating asset’s location, condition, serial number, etc. (timely manner)</a:t>
            </a:r>
          </a:p>
          <a:p>
            <a:endParaRPr lang="en-US" dirty="0" smtClean="0"/>
          </a:p>
          <a:p>
            <a:r>
              <a:rPr lang="en-US" dirty="0" smtClean="0"/>
              <a:t>Missing asset (steps taken to locate)</a:t>
            </a:r>
          </a:p>
          <a:p>
            <a:pPr>
              <a:buNone/>
            </a:pPr>
            <a:endParaRPr lang="en-US" dirty="0" smtClean="0"/>
          </a:p>
          <a:p>
            <a:r>
              <a:rPr lang="en-US" dirty="0" smtClean="0"/>
              <a:t>Vandalized/Stolen asset</a:t>
            </a:r>
          </a:p>
          <a:p>
            <a:pPr lvl="1">
              <a:buFont typeface="Wingdings" pitchFamily="2" charset="2"/>
              <a:buChar char="§"/>
            </a:pPr>
            <a:r>
              <a:rPr lang="en-US" dirty="0" smtClean="0"/>
              <a:t>Campus Police</a:t>
            </a:r>
          </a:p>
          <a:p>
            <a:pPr lvl="1">
              <a:buFont typeface="Wingdings" pitchFamily="2" charset="2"/>
              <a:buChar char="§"/>
            </a:pPr>
            <a:r>
              <a:rPr lang="en-US" dirty="0" smtClean="0"/>
              <a:t>Fixed Asset Accountant (Controller’s Office)</a:t>
            </a:r>
          </a:p>
        </p:txBody>
      </p:sp>
      <p:sp>
        <p:nvSpPr>
          <p:cNvPr id="6" name="Slide Number Placeholder 5"/>
          <p:cNvSpPr>
            <a:spLocks noGrp="1"/>
          </p:cNvSpPr>
          <p:nvPr>
            <p:ph type="sldNum" sz="quarter" idx="12"/>
          </p:nvPr>
        </p:nvSpPr>
        <p:spPr/>
        <p:txBody>
          <a:bodyPr/>
          <a:lstStyle/>
          <a:p>
            <a:fld id="{2ACBFF3C-8E98-4B66-8D4A-A2434F9F111B}" type="slidenum">
              <a:rPr lang="en-US" smtClean="0"/>
              <a:pPr/>
              <a:t>9</a:t>
            </a:fld>
            <a:endParaRPr lang="en-US"/>
          </a:p>
        </p:txBody>
      </p:sp>
    </p:spTree>
  </p:cSld>
  <p:clrMapOvr>
    <a:masterClrMapping/>
  </p:clrMapOvr>
  <p:transition>
    <p:wipe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Angles">
  <a:themeElements>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3.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4.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6.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7.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docProps/app.xml><?xml version="1.0" encoding="utf-8"?>
<Properties xmlns="http://schemas.openxmlformats.org/officeDocument/2006/extended-properties" xmlns:vt="http://schemas.openxmlformats.org/officeDocument/2006/docPropsVTypes">
  <Template/>
  <TotalTime>5610</TotalTime>
  <Words>1947</Words>
  <Application>Microsoft Office PowerPoint</Application>
  <PresentationFormat>On-screen Show (4:3)</PresentationFormat>
  <Paragraphs>374</Paragraphs>
  <Slides>65</Slides>
  <Notes>35</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65</vt:i4>
      </vt:variant>
    </vt:vector>
  </HeadingPairs>
  <TitlesOfParts>
    <vt:vector size="83" baseType="lpstr">
      <vt:lpstr>Arial</vt:lpstr>
      <vt:lpstr>Calibri</vt:lpstr>
      <vt:lpstr>Courier New</vt:lpstr>
      <vt:lpstr>Franklin Gothic Book</vt:lpstr>
      <vt:lpstr>Franklin Gothic Medium</vt:lpstr>
      <vt:lpstr>Lucida Sans Unicode</vt:lpstr>
      <vt:lpstr>Times New Roman</vt:lpstr>
      <vt:lpstr>Tunga</vt:lpstr>
      <vt:lpstr>Verdana</vt:lpstr>
      <vt:lpstr>Wingdings</vt:lpstr>
      <vt:lpstr>Wingdings 2</vt:lpstr>
      <vt:lpstr>Wingdings 3</vt:lpstr>
      <vt:lpstr>Custom Design</vt:lpstr>
      <vt:lpstr>Concourse</vt:lpstr>
      <vt:lpstr>Angles</vt:lpstr>
      <vt:lpstr>1_Custom Design</vt:lpstr>
      <vt:lpstr>2_Custom Design</vt:lpstr>
      <vt:lpstr>Acrobat Document</vt:lpstr>
      <vt:lpstr>Western Carolina University</vt:lpstr>
      <vt:lpstr>Governing Standards</vt:lpstr>
      <vt:lpstr>Controller’s Office Responsibilities</vt:lpstr>
      <vt:lpstr>Fixed Asset Policy Fixed Asset Coordinator’s Procedures and Responsibilities</vt:lpstr>
      <vt:lpstr>PowerPoint Presentation</vt:lpstr>
      <vt:lpstr>Fixed Asset Policy </vt:lpstr>
      <vt:lpstr>Fixed Asset Policy</vt:lpstr>
      <vt:lpstr>Fixed Asset Coordinator (FAC)</vt:lpstr>
      <vt:lpstr>FAC’s  Responsibilities</vt:lpstr>
      <vt:lpstr>PowerPoint Presentation</vt:lpstr>
      <vt:lpstr>PowerPoint Presentation</vt:lpstr>
      <vt:lpstr>PowerPoint Presentation</vt:lpstr>
      <vt:lpstr>PowerPoint Presentation</vt:lpstr>
      <vt:lpstr>PowerPoint Presentation</vt:lpstr>
      <vt:lpstr>FAC’s Responsibilities</vt:lpstr>
      <vt:lpstr>PowerPoint Presentation</vt:lpstr>
      <vt:lpstr>PowerPoint Presentation</vt:lpstr>
      <vt:lpstr>FAC’s Responsibilities</vt:lpstr>
      <vt:lpstr>FAC’s Responsibilities</vt:lpstr>
      <vt:lpstr>PowerPoint Presentation</vt:lpstr>
      <vt:lpstr>FAC’s Responsibilities</vt:lpstr>
      <vt:lpstr>FAC’s Responsibilities</vt:lpstr>
      <vt:lpstr>PowerPoint Presentation</vt:lpstr>
      <vt:lpstr>  FIXED ASSET COORDINATOR  </vt:lpstr>
      <vt:lpstr>PowerPoint Presentation</vt:lpstr>
      <vt:lpstr>FAC’s Responsibilities</vt:lpstr>
      <vt:lpstr>PowerPoint Presentation</vt:lpstr>
      <vt:lpstr>PowerPoint Presentation</vt:lpstr>
      <vt:lpstr>PowerPoint Presentation</vt:lpstr>
      <vt:lpstr>PowerPoint Presentation</vt:lpstr>
      <vt:lpstr>PowerPoint Presentation</vt:lpstr>
      <vt:lpstr>PowerPoint Presentation</vt:lpstr>
      <vt:lpstr>FAC’s Responsibilities</vt:lpstr>
      <vt:lpstr>PowerPoint Presentation</vt:lpstr>
      <vt:lpstr>Capital Assets - Impairments</vt:lpstr>
      <vt:lpstr>PowerPoint Presentation</vt:lpstr>
      <vt:lpstr>PowerPoint Presentation</vt:lpstr>
      <vt:lpstr>Internal Tracking</vt:lpstr>
      <vt:lpstr>PowerPoint Presentation</vt:lpstr>
      <vt:lpstr>Significant Change of Event </vt:lpstr>
      <vt:lpstr>PowerPoint Presentation</vt:lpstr>
      <vt:lpstr>PowerPoint Presentation</vt:lpstr>
      <vt:lpstr>PowerPoint Presentation</vt:lpstr>
      <vt:lpstr>Western Carolina University</vt:lpstr>
      <vt:lpstr>IT Assets</vt:lpstr>
      <vt:lpstr>IT Assets </vt:lpstr>
      <vt:lpstr>All IT items $5,000 and greater will be tracked by       the Controller’s Office and DoIT </vt:lpstr>
      <vt:lpstr>Non-IT Assets</vt:lpstr>
      <vt:lpstr>It is highly recommended that departments track assets of significant value to their unit and highly mobile such as listed below. </vt:lpstr>
      <vt:lpstr>IT Asset Lifecycle</vt:lpstr>
      <vt:lpstr>Acquiring IT Assets</vt:lpstr>
      <vt:lpstr>Deploy Assets</vt:lpstr>
      <vt:lpstr>PowerPoint Presentation</vt:lpstr>
      <vt:lpstr>Manage Assets </vt:lpstr>
      <vt:lpstr>PowerPoint Presentation</vt:lpstr>
      <vt:lpstr>PowerPoint Presentation</vt:lpstr>
      <vt:lpstr>PowerPoint Presentation</vt:lpstr>
      <vt:lpstr>PowerPoint Presentation</vt:lpstr>
      <vt:lpstr>PowerPoint Presentation</vt:lpstr>
      <vt:lpstr>Retire Assets</vt:lpstr>
      <vt:lpstr>PowerPoint Presentation</vt:lpstr>
      <vt:lpstr>PowerPoint Presentation</vt:lpstr>
      <vt:lpstr>PowerPoint Presentation</vt:lpstr>
      <vt:lpstr>PowerPoint Presentation</vt:lpstr>
      <vt:lpstr>Plan Assets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edlawson</dc:creator>
  <cp:lastModifiedBy>Pat Benson</cp:lastModifiedBy>
  <cp:revision>643</cp:revision>
  <cp:lastPrinted>2017-02-14T15:35:15Z</cp:lastPrinted>
  <dcterms:created xsi:type="dcterms:W3CDTF">2009-02-25T15:17:19Z</dcterms:created>
  <dcterms:modified xsi:type="dcterms:W3CDTF">2017-02-21T15:51:59Z</dcterms:modified>
</cp:coreProperties>
</file>